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8"/>
  </p:handoutMasterIdLst>
  <p:sldIdLst>
    <p:sldId id="311" r:id="rId2"/>
    <p:sldId id="313" r:id="rId3"/>
    <p:sldId id="319" r:id="rId4"/>
    <p:sldId id="306" r:id="rId5"/>
    <p:sldId id="302" r:id="rId6"/>
    <p:sldId id="304" r:id="rId7"/>
    <p:sldId id="305" r:id="rId8"/>
    <p:sldId id="317" r:id="rId9"/>
    <p:sldId id="318" r:id="rId10"/>
    <p:sldId id="307" r:id="rId11"/>
    <p:sldId id="309" r:id="rId12"/>
    <p:sldId id="312" r:id="rId13"/>
    <p:sldId id="314" r:id="rId14"/>
    <p:sldId id="315" r:id="rId15"/>
    <p:sldId id="316" r:id="rId16"/>
    <p:sldId id="272" r:id="rId17"/>
  </p:sldIdLst>
  <p:sldSz cx="9144000" cy="6858000" type="screen4x3"/>
  <p:notesSz cx="6888163"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5620"/>
    <p:restoredTop sz="98663" autoAdjust="0"/>
  </p:normalViewPr>
  <p:slideViewPr>
    <p:cSldViewPr>
      <p:cViewPr varScale="1">
        <p:scale>
          <a:sx n="76" d="100"/>
          <a:sy n="76" d="100"/>
        </p:scale>
        <p:origin x="1354"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902075" y="0"/>
            <a:ext cx="2984500" cy="501650"/>
          </a:xfrm>
          <a:prstGeom prst="rect">
            <a:avLst/>
          </a:prstGeom>
        </p:spPr>
        <p:txBody>
          <a:bodyPr vert="horz" lIns="91440" tIns="45720" rIns="91440" bIns="45720" rtlCol="0"/>
          <a:lstStyle>
            <a:lvl1pPr algn="r">
              <a:defRPr sz="1200"/>
            </a:lvl1pPr>
          </a:lstStyle>
          <a:p>
            <a:fld id="{3A101611-1790-4407-91D9-35F195C213F2}" type="datetimeFigureOut">
              <a:rPr lang="en-GB" smtClean="0"/>
              <a:pPr/>
              <a:t>19/02/2021</a:t>
            </a:fld>
            <a:endParaRPr lang="en-GB"/>
          </a:p>
        </p:txBody>
      </p:sp>
      <p:sp>
        <p:nvSpPr>
          <p:cNvPr id="4" name="Footer Placeholder 3"/>
          <p:cNvSpPr>
            <a:spLocks noGrp="1"/>
          </p:cNvSpPr>
          <p:nvPr>
            <p:ph type="ftr" sz="quarter" idx="2"/>
          </p:nvPr>
        </p:nvSpPr>
        <p:spPr>
          <a:xfrm>
            <a:off x="0" y="9518650"/>
            <a:ext cx="2984500" cy="50165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902075" y="9518650"/>
            <a:ext cx="2984500" cy="501650"/>
          </a:xfrm>
          <a:prstGeom prst="rect">
            <a:avLst/>
          </a:prstGeom>
        </p:spPr>
        <p:txBody>
          <a:bodyPr vert="horz" lIns="91440" tIns="45720" rIns="91440" bIns="45720" rtlCol="0" anchor="b"/>
          <a:lstStyle>
            <a:lvl1pPr algn="r">
              <a:defRPr sz="1200"/>
            </a:lvl1pPr>
          </a:lstStyle>
          <a:p>
            <a:fld id="{73DA55E8-29CB-4539-87E5-DD0C7368571C}" type="slidenum">
              <a:rPr lang="en-GB" smtClean="0"/>
              <a:pPr/>
              <a:t>‹#›</a:t>
            </a:fld>
            <a:endParaRPr lang="en-GB"/>
          </a:p>
        </p:txBody>
      </p:sp>
    </p:spTree>
    <p:extLst>
      <p:ext uri="{BB962C8B-B14F-4D97-AF65-F5344CB8AC3E}">
        <p14:creationId xmlns:p14="http://schemas.microsoft.com/office/powerpoint/2010/main" val="9781033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B4343D7A-7A73-4DA5-A9D1-8EA2148150E0}" type="datetimeFigureOut">
              <a:rPr lang="en-GB" smtClean="0"/>
              <a:pPr/>
              <a:t>19/02/2021</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8AE3FA89-C799-4F8C-A1DD-75BBB686F5A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4343D7A-7A73-4DA5-A9D1-8EA2148150E0}" type="datetimeFigureOut">
              <a:rPr lang="en-GB" smtClean="0"/>
              <a:pPr/>
              <a:t>19/02/2021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E3FA89-C799-4F8C-A1DD-75BBB686F5A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4343D7A-7A73-4DA5-A9D1-8EA2148150E0}" type="datetimeFigureOut">
              <a:rPr lang="en-GB" smtClean="0"/>
              <a:pPr/>
              <a:t>19/02/2021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E3FA89-C799-4F8C-A1DD-75BBB686F5A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4343D7A-7A73-4DA5-A9D1-8EA2148150E0}" type="datetimeFigureOut">
              <a:rPr lang="en-GB" smtClean="0"/>
              <a:pPr/>
              <a:t>19/02/2021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E3FA89-C799-4F8C-A1DD-75BBB686F5A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4343D7A-7A73-4DA5-A9D1-8EA2148150E0}" type="datetimeFigureOut">
              <a:rPr lang="en-GB" smtClean="0"/>
              <a:pPr/>
              <a:t>19/02/2021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E3FA89-C799-4F8C-A1DD-75BBB686F5A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4343D7A-7A73-4DA5-A9D1-8EA2148150E0}" type="datetimeFigureOut">
              <a:rPr lang="en-GB" smtClean="0"/>
              <a:pPr/>
              <a:t>19/02/2021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E3FA89-C799-4F8C-A1DD-75BBB686F5A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4343D7A-7A73-4DA5-A9D1-8EA2148150E0}" type="datetimeFigureOut">
              <a:rPr lang="en-GB" smtClean="0"/>
              <a:pPr/>
              <a:t>19/02/2021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AE3FA89-C799-4F8C-A1DD-75BBB686F5A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B4343D7A-7A73-4DA5-A9D1-8EA2148150E0}" type="datetimeFigureOut">
              <a:rPr lang="en-GB" smtClean="0"/>
              <a:pPr/>
              <a:t>19/02/2021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AE3FA89-C799-4F8C-A1DD-75BBB686F5A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343D7A-7A73-4DA5-A9D1-8EA2148150E0}" type="datetimeFigureOut">
              <a:rPr lang="en-GB" smtClean="0"/>
              <a:pPr/>
              <a:t>19/02/2021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AE3FA89-C799-4F8C-A1DD-75BBB686F5A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4343D7A-7A73-4DA5-A9D1-8EA2148150E0}" type="datetimeFigureOut">
              <a:rPr lang="en-GB" smtClean="0"/>
              <a:pPr/>
              <a:t>19/02/2021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E3FA89-C799-4F8C-A1DD-75BBB686F5A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4343D7A-7A73-4DA5-A9D1-8EA2148150E0}" type="datetimeFigureOut">
              <a:rPr lang="en-GB" smtClean="0"/>
              <a:pPr/>
              <a:t>19/02/2021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8AE3FA89-C799-4F8C-A1DD-75BBB686F5AE}"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4343D7A-7A73-4DA5-A9D1-8EA2148150E0}" type="datetimeFigureOut">
              <a:rPr lang="en-GB" smtClean="0"/>
              <a:pPr/>
              <a:t>19/02/2021</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AE3FA89-C799-4F8C-A1DD-75BBB686F5AE}"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turing-scheme.org.uk/"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maritimeskills.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0" name="AutoShape 16"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2" name="AutoShape 18"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4" name="AutoShape 20"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6" name="AutoShape 22"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8" name="TextBox 7"/>
          <p:cNvSpPr txBox="1"/>
          <p:nvPr/>
        </p:nvSpPr>
        <p:spPr>
          <a:xfrm>
            <a:off x="611560" y="1052736"/>
            <a:ext cx="7920880" cy="4031873"/>
          </a:xfrm>
          <a:prstGeom prst="rect">
            <a:avLst/>
          </a:prstGeom>
          <a:noFill/>
        </p:spPr>
        <p:txBody>
          <a:bodyPr wrap="square" rtlCol="0">
            <a:spAutoFit/>
          </a:bodyPr>
          <a:lstStyle/>
          <a:p>
            <a:pPr algn="ctr"/>
            <a:endParaRPr lang="en-GB" sz="2400" b="1" dirty="0"/>
          </a:p>
          <a:p>
            <a:pPr algn="ctr"/>
            <a:r>
              <a:rPr lang="en-GB" sz="4800" b="1" dirty="0">
                <a:solidFill>
                  <a:srgbClr val="FFFF00"/>
                </a:solidFill>
                <a:latin typeface="+mj-lt"/>
              </a:rPr>
              <a:t>UK Maritime Qualifications </a:t>
            </a:r>
          </a:p>
          <a:p>
            <a:pPr algn="ctr"/>
            <a:r>
              <a:rPr lang="en-GB" sz="4800" b="1" dirty="0">
                <a:solidFill>
                  <a:srgbClr val="FFFF00"/>
                </a:solidFill>
                <a:latin typeface="+mj-lt"/>
              </a:rPr>
              <a:t>in a post-Brexit world</a:t>
            </a:r>
            <a:endParaRPr lang="en-GB" sz="4800" dirty="0">
              <a:solidFill>
                <a:srgbClr val="FFFF00"/>
              </a:solidFill>
              <a:latin typeface="+mj-lt"/>
            </a:endParaRPr>
          </a:p>
          <a:p>
            <a:pPr algn="ctr"/>
            <a:endParaRPr lang="en-GB" sz="3600" dirty="0"/>
          </a:p>
          <a:p>
            <a:pPr algn="ctr"/>
            <a:endParaRPr lang="en-GB" sz="2800" b="1" dirty="0">
              <a:latin typeface="+mj-lt"/>
            </a:endParaRPr>
          </a:p>
          <a:p>
            <a:pPr algn="ctr"/>
            <a:r>
              <a:rPr lang="en-GB" sz="3600" b="1" dirty="0">
                <a:latin typeface="+mj-lt"/>
              </a:rPr>
              <a:t>Iain Mackinnon</a:t>
            </a:r>
          </a:p>
          <a:p>
            <a:pPr algn="ctr"/>
            <a:r>
              <a:rPr lang="en-GB" sz="3600" b="1" dirty="0">
                <a:latin typeface="+mj-lt"/>
              </a:rPr>
              <a:t>Maritime Skills Alliance</a:t>
            </a:r>
          </a:p>
        </p:txBody>
      </p:sp>
      <p:pic>
        <p:nvPicPr>
          <p:cNvPr id="7" name="Picture 6" descr="A picture containing text&#10;&#10;Description automatically generated">
            <a:extLst>
              <a:ext uri="{FF2B5EF4-FFF2-40B4-BE49-F238E27FC236}">
                <a16:creationId xmlns:a16="http://schemas.microsoft.com/office/drawing/2014/main" xmlns="" id="{B457A5A1-4461-4545-8247-ED10550056F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9631" y="5517232"/>
            <a:ext cx="1801811" cy="922527"/>
          </a:xfrm>
          <a:prstGeom prst="rect">
            <a:avLst/>
          </a:prstGeom>
        </p:spPr>
      </p:pic>
    </p:spTree>
    <p:extLst>
      <p:ext uri="{BB962C8B-B14F-4D97-AF65-F5344CB8AC3E}">
        <p14:creationId xmlns:p14="http://schemas.microsoft.com/office/powerpoint/2010/main" val="806183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0" name="AutoShape 16"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2" name="AutoShape 18"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4" name="AutoShape 20"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6" name="AutoShape 22"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1" name="TextBox 10"/>
          <p:cNvSpPr txBox="1"/>
          <p:nvPr/>
        </p:nvSpPr>
        <p:spPr>
          <a:xfrm>
            <a:off x="460375" y="418241"/>
            <a:ext cx="8280920" cy="4924425"/>
          </a:xfrm>
          <a:prstGeom prst="rect">
            <a:avLst/>
          </a:prstGeom>
          <a:noFill/>
        </p:spPr>
        <p:txBody>
          <a:bodyPr wrap="square" rtlCol="0">
            <a:spAutoFit/>
          </a:bodyPr>
          <a:lstStyle/>
          <a:p>
            <a:r>
              <a:rPr lang="en-GB" sz="3600" b="1" dirty="0">
                <a:solidFill>
                  <a:srgbClr val="FFFF00"/>
                </a:solidFill>
                <a:latin typeface="+mj-lt"/>
              </a:rPr>
              <a:t>2 Seafarers:</a:t>
            </a:r>
          </a:p>
          <a:p>
            <a:endParaRPr lang="en-GB" sz="1400" b="1" dirty="0">
              <a:solidFill>
                <a:srgbClr val="FFFF00"/>
              </a:solidFill>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effectLst/>
                <a:latin typeface="+mj-lt"/>
              </a:rPr>
              <a:t>“If you are working on a UK-flagged vessel and hold a certificate of competency, you will not need to take any action.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effectLst/>
                <a:latin typeface="+mj-lt"/>
              </a:rPr>
              <a:t>If you are working on a vessel that is flagged as either an EU country, Norway, Iceland or Liechtenstein, you will be able to work on it until your certificate of equivalent competency expires.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effectLst/>
                <a:latin typeface="+mj-lt"/>
              </a:rPr>
              <a:t>The government is working to ensure that the EU, Norway, Iceland and Liechtenstein will continue to accept UK certificates of competency.” - MCA</a:t>
            </a:r>
          </a:p>
        </p:txBody>
      </p:sp>
      <p:pic>
        <p:nvPicPr>
          <p:cNvPr id="3" name="Picture 2" descr="A picture containing text&#10;&#10;Description automatically generated">
            <a:extLst>
              <a:ext uri="{FF2B5EF4-FFF2-40B4-BE49-F238E27FC236}">
                <a16:creationId xmlns:a16="http://schemas.microsoft.com/office/drawing/2014/main" xmlns="" id="{4975DA85-AC3C-4BAF-9016-FFB2338D22A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9631" y="5517232"/>
            <a:ext cx="1801811" cy="922527"/>
          </a:xfrm>
          <a:prstGeom prst="rect">
            <a:avLst/>
          </a:prstGeom>
        </p:spPr>
      </p:pic>
      <p:sp>
        <p:nvSpPr>
          <p:cNvPr id="4" name="TextBox 3">
            <a:extLst>
              <a:ext uri="{FF2B5EF4-FFF2-40B4-BE49-F238E27FC236}">
                <a16:creationId xmlns:a16="http://schemas.microsoft.com/office/drawing/2014/main" xmlns="" id="{AAAECE34-4DF5-4B82-BAE4-D8361456130E}"/>
              </a:ext>
            </a:extLst>
          </p:cNvPr>
          <p:cNvSpPr txBox="1"/>
          <p:nvPr/>
        </p:nvSpPr>
        <p:spPr>
          <a:xfrm>
            <a:off x="462944" y="5517232"/>
            <a:ext cx="6120680" cy="64633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1" u="none" strike="noStrike" cap="none" normalizeH="0" baseline="0" dirty="0">
                <a:ln>
                  <a:noFill/>
                </a:ln>
                <a:effectLst/>
                <a:latin typeface="+mj-lt"/>
              </a:rPr>
              <a:t>https://www.gov.uk/guidance/recognition-of-seafarer-certificates-of-competency-from-1-january-2021</a:t>
            </a:r>
          </a:p>
        </p:txBody>
      </p:sp>
    </p:spTree>
    <p:extLst>
      <p:ext uri="{BB962C8B-B14F-4D97-AF65-F5344CB8AC3E}">
        <p14:creationId xmlns:p14="http://schemas.microsoft.com/office/powerpoint/2010/main" val="2048953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0" name="AutoShape 16"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2" name="AutoShape 18"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4" name="AutoShape 20"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6" name="AutoShape 22"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1" name="TextBox 10"/>
          <p:cNvSpPr txBox="1"/>
          <p:nvPr/>
        </p:nvSpPr>
        <p:spPr>
          <a:xfrm>
            <a:off x="424659" y="418241"/>
            <a:ext cx="8280920" cy="5940088"/>
          </a:xfrm>
          <a:prstGeom prst="rect">
            <a:avLst/>
          </a:prstGeom>
          <a:noFill/>
        </p:spPr>
        <p:txBody>
          <a:bodyPr wrap="square" rtlCol="0">
            <a:spAutoFit/>
          </a:bodyPr>
          <a:lstStyle/>
          <a:p>
            <a:r>
              <a:rPr lang="en-GB" sz="3200" b="1" dirty="0">
                <a:solidFill>
                  <a:srgbClr val="FFFF00"/>
                </a:solidFill>
                <a:latin typeface="+mj-lt"/>
              </a:rPr>
              <a:t>3 Non-regulated professions</a:t>
            </a:r>
          </a:p>
          <a:p>
            <a:endParaRPr lang="en-GB" sz="1400" b="1" dirty="0">
              <a:solidFill>
                <a:srgbClr val="FFFF00"/>
              </a:solidFill>
              <a:latin typeface="+mj-lt"/>
            </a:endParaRPr>
          </a:p>
          <a:p>
            <a:endParaRPr lang="en-GB" sz="1400" dirty="0">
              <a:latin typeface="+mj-lt"/>
            </a:endParaRPr>
          </a:p>
          <a:p>
            <a:pPr marL="457200" indent="-457200">
              <a:buFont typeface="Arial" panose="020B0604020202020204" pitchFamily="34" charset="0"/>
              <a:buChar char="•"/>
            </a:pPr>
            <a:r>
              <a:rPr lang="en-US" sz="3000" dirty="0">
                <a:latin typeface="+mj-lt"/>
                <a:cs typeface="Aparajita" panose="020B0604020202020204" pitchFamily="34" charset="0"/>
              </a:rPr>
              <a:t>The RegProf database only covers regulated professions</a:t>
            </a:r>
          </a:p>
          <a:p>
            <a:pPr marL="457200" indent="-457200">
              <a:buFont typeface="Arial" panose="020B0604020202020204" pitchFamily="34" charset="0"/>
              <a:buChar char="•"/>
            </a:pPr>
            <a:r>
              <a:rPr lang="en-US" sz="3000" dirty="0">
                <a:latin typeface="+mj-lt"/>
                <a:cs typeface="Aparajita" panose="020B0604020202020204" pitchFamily="34" charset="0"/>
              </a:rPr>
              <a:t>There’s no structure for non-regulated professions</a:t>
            </a:r>
          </a:p>
          <a:p>
            <a:pPr marL="457200" indent="-457200">
              <a:buFont typeface="Arial" panose="020B0604020202020204" pitchFamily="34" charset="0"/>
              <a:buChar char="•"/>
            </a:pPr>
            <a:endParaRPr lang="en-US" sz="1000" dirty="0">
              <a:latin typeface="+mj-lt"/>
              <a:cs typeface="Aparajita" panose="020B0604020202020204" pitchFamily="34" charset="0"/>
            </a:endParaRPr>
          </a:p>
          <a:p>
            <a:pPr marL="457200" indent="-457200">
              <a:buFont typeface="Arial" panose="020B0604020202020204" pitchFamily="34" charset="0"/>
              <a:buChar char="•"/>
            </a:pPr>
            <a:r>
              <a:rPr lang="en-US" sz="3000" dirty="0">
                <a:latin typeface="+mj-lt"/>
                <a:cs typeface="Aparajita" panose="020B0604020202020204" pitchFamily="34" charset="0"/>
              </a:rPr>
              <a:t>Reports of </a:t>
            </a:r>
            <a:r>
              <a:rPr lang="en-US" sz="3000" dirty="0" err="1">
                <a:latin typeface="+mj-lt"/>
                <a:cs typeface="Aparajita" panose="020B0604020202020204" pitchFamily="34" charset="0"/>
              </a:rPr>
              <a:t>centres</a:t>
            </a:r>
            <a:r>
              <a:rPr lang="en-US" sz="3000" dirty="0">
                <a:latin typeface="+mj-lt"/>
                <a:cs typeface="Aparajita" panose="020B0604020202020204" pitchFamily="34" charset="0"/>
              </a:rPr>
              <a:t> in Spain declining to recognise RYA certificates after 1</a:t>
            </a:r>
            <a:r>
              <a:rPr lang="en-US" sz="3000" baseline="30000" dirty="0">
                <a:latin typeface="+mj-lt"/>
                <a:cs typeface="Aparajita" panose="020B0604020202020204" pitchFamily="34" charset="0"/>
              </a:rPr>
              <a:t>st</a:t>
            </a:r>
            <a:r>
              <a:rPr lang="en-US" sz="3000" dirty="0">
                <a:latin typeface="+mj-lt"/>
                <a:cs typeface="Aparajita" panose="020B0604020202020204" pitchFamily="34" charset="0"/>
              </a:rPr>
              <a:t> January for commercial use on Spanish-flagged vessels under 14m</a:t>
            </a:r>
          </a:p>
          <a:p>
            <a:pPr marL="457200" indent="-457200">
              <a:buFont typeface="Arial" panose="020B0604020202020204" pitchFamily="34" charset="0"/>
              <a:buChar char="•"/>
            </a:pPr>
            <a:endParaRPr lang="en-US" sz="1000" dirty="0">
              <a:latin typeface="+mj-lt"/>
              <a:cs typeface="Aparajita" panose="020B0604020202020204" pitchFamily="34" charset="0"/>
            </a:endParaRPr>
          </a:p>
          <a:p>
            <a:pPr marL="457200" indent="-457200">
              <a:buFont typeface="Arial" panose="020B0604020202020204" pitchFamily="34" charset="0"/>
              <a:buChar char="•"/>
            </a:pPr>
            <a:r>
              <a:rPr lang="en-US" sz="3000" dirty="0">
                <a:latin typeface="+mj-lt"/>
                <a:cs typeface="Aparajita" panose="020B0604020202020204" pitchFamily="34" charset="0"/>
              </a:rPr>
              <a:t>Teething troubles? Straws in the wind?</a:t>
            </a:r>
          </a:p>
          <a:p>
            <a:pPr marL="457200" indent="-457200">
              <a:buFont typeface="Arial" panose="020B0604020202020204" pitchFamily="34" charset="0"/>
              <a:buChar char="•"/>
            </a:pPr>
            <a:endParaRPr lang="en-US" sz="3000" dirty="0">
              <a:latin typeface="+mj-lt"/>
              <a:cs typeface="Aparajita" panose="020B0604020202020204" pitchFamily="34" charset="0"/>
            </a:endParaRPr>
          </a:p>
          <a:p>
            <a:pPr marL="457200" indent="-457200">
              <a:buFont typeface="Arial" panose="020B0604020202020204" pitchFamily="34" charset="0"/>
              <a:buChar char="•"/>
            </a:pPr>
            <a:endParaRPr lang="en-US" sz="3000" dirty="0">
              <a:latin typeface="+mj-lt"/>
              <a:cs typeface="Aparajita" panose="020B0604020202020204" pitchFamily="34" charset="0"/>
            </a:endParaRPr>
          </a:p>
        </p:txBody>
      </p:sp>
      <p:pic>
        <p:nvPicPr>
          <p:cNvPr id="3" name="Picture 2" descr="A picture containing text&#10;&#10;Description automatically generated">
            <a:extLst>
              <a:ext uri="{FF2B5EF4-FFF2-40B4-BE49-F238E27FC236}">
                <a16:creationId xmlns:a16="http://schemas.microsoft.com/office/drawing/2014/main" xmlns="" id="{4975DA85-AC3C-4BAF-9016-FFB2338D22A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9631" y="5517232"/>
            <a:ext cx="1801811" cy="922527"/>
          </a:xfrm>
          <a:prstGeom prst="rect">
            <a:avLst/>
          </a:prstGeom>
        </p:spPr>
      </p:pic>
    </p:spTree>
    <p:extLst>
      <p:ext uri="{BB962C8B-B14F-4D97-AF65-F5344CB8AC3E}">
        <p14:creationId xmlns:p14="http://schemas.microsoft.com/office/powerpoint/2010/main" val="1237772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0" name="AutoShape 16"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2" name="AutoShape 18"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4" name="AutoShape 20"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6" name="AutoShape 22"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1" name="TextBox 10"/>
          <p:cNvSpPr txBox="1"/>
          <p:nvPr/>
        </p:nvSpPr>
        <p:spPr>
          <a:xfrm>
            <a:off x="460375" y="418241"/>
            <a:ext cx="8280920" cy="7755969"/>
          </a:xfrm>
          <a:prstGeom prst="rect">
            <a:avLst/>
          </a:prstGeom>
          <a:noFill/>
        </p:spPr>
        <p:txBody>
          <a:bodyPr wrap="square" rtlCol="0">
            <a:spAutoFit/>
          </a:bodyPr>
          <a:lstStyle/>
          <a:p>
            <a:r>
              <a:rPr lang="en-GB" sz="3600" b="1" dirty="0">
                <a:solidFill>
                  <a:srgbClr val="FFFF00"/>
                </a:solidFill>
                <a:latin typeface="+mj-lt"/>
              </a:rPr>
              <a:t>From Erasmus to Turing</a:t>
            </a:r>
          </a:p>
          <a:p>
            <a:endParaRPr lang="en-GB" sz="1400" b="1" dirty="0">
              <a:solidFill>
                <a:srgbClr val="FFFF00"/>
              </a:solidFill>
              <a:latin typeface="+mj-lt"/>
            </a:endParaRP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3000" b="0" i="0" u="none" strike="noStrike" cap="none" normalizeH="0" baseline="0" dirty="0">
                <a:ln>
                  <a:noFill/>
                </a:ln>
                <a:effectLst/>
                <a:latin typeface="+mj-lt"/>
              </a:rPr>
              <a:t>UK’s </a:t>
            </a:r>
            <a:r>
              <a:rPr kumimoji="0" lang="en-US" altLang="en-US" sz="3000" b="0" i="0" u="sng" strike="noStrike" cap="none" normalizeH="0" baseline="0" dirty="0">
                <a:ln>
                  <a:noFill/>
                </a:ln>
                <a:effectLst/>
                <a:latin typeface="+mj-lt"/>
              </a:rPr>
              <a:t>Turing Scheme </a:t>
            </a:r>
            <a:r>
              <a:rPr kumimoji="0" lang="en-US" altLang="en-US" sz="3000" b="0" i="0" u="none" strike="noStrike" cap="none" normalizeH="0" baseline="0" dirty="0">
                <a:ln>
                  <a:noFill/>
                </a:ln>
                <a:effectLst/>
                <a:latin typeface="+mj-lt"/>
              </a:rPr>
              <a:t>will replace UK participation in the EU’s </a:t>
            </a:r>
            <a:r>
              <a:rPr kumimoji="0" lang="en-US" altLang="en-US" sz="3000" b="0" i="0" u="sng" strike="noStrike" cap="none" normalizeH="0" baseline="0" dirty="0">
                <a:ln>
                  <a:noFill/>
                </a:ln>
                <a:effectLst/>
                <a:latin typeface="+mj-lt"/>
              </a:rPr>
              <a:t>Erasmus programme</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u="sng" dirty="0">
              <a:latin typeface="+mj-lt"/>
            </a:endParaRP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3000" dirty="0">
                <a:latin typeface="+mj-lt"/>
              </a:rPr>
              <a:t>£110m initially to support 35,000 students to study and work abroad</a:t>
            </a: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3000" u="sng" dirty="0">
                <a:latin typeface="+mj-lt"/>
              </a:rPr>
              <a:t>not</a:t>
            </a:r>
            <a:r>
              <a:rPr lang="en-US" altLang="en-US" sz="3000" dirty="0">
                <a:latin typeface="+mj-lt"/>
              </a:rPr>
              <a:t> supporting incoming students</a:t>
            </a: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3000" dirty="0">
                <a:latin typeface="+mj-lt"/>
              </a:rPr>
              <a:t>worldwide scope, not just Europe</a:t>
            </a: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en-US" sz="2000" dirty="0">
              <a:latin typeface="+mj-lt"/>
            </a:endParaRPr>
          </a:p>
          <a:p>
            <a:pPr marL="457200" marR="0" lvl="0" indent="-4572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lang="en-US" altLang="en-US" sz="3000" dirty="0">
                <a:latin typeface="+mj-lt"/>
              </a:rPr>
              <a:t>An opportunity for an ambitious internationally-focused sector </a:t>
            </a:r>
          </a:p>
          <a:p>
            <a:pPr marR="0" lvl="0" algn="l" defTabSz="914400" rtl="0" eaLnBrk="0" fontAlgn="base" latinLnBrk="0" hangingPunct="0">
              <a:lnSpc>
                <a:spcPct val="100000"/>
              </a:lnSpc>
              <a:spcBef>
                <a:spcPct val="0"/>
              </a:spcBef>
              <a:spcAft>
                <a:spcPct val="0"/>
              </a:spcAft>
              <a:buClrTx/>
              <a:buSzTx/>
              <a:tabLst/>
            </a:pPr>
            <a:r>
              <a:rPr lang="en-US" altLang="en-US" sz="3000" dirty="0">
                <a:latin typeface="+mj-lt"/>
                <a:hlinkClick r:id="rId2"/>
              </a:rPr>
              <a:t>www.turing-scheme.org.uk</a:t>
            </a:r>
            <a:r>
              <a:rPr lang="en-US" altLang="en-US" sz="3000" dirty="0">
                <a:latin typeface="+mj-lt"/>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000" b="0" i="0" u="sng" strike="noStrike" cap="none" normalizeH="0" baseline="0" dirty="0">
              <a:ln>
                <a:noFill/>
              </a:ln>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3000" dirty="0">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000" b="0" i="0" u="none" strike="noStrike" cap="none" normalizeH="0" baseline="0" dirty="0">
              <a:ln>
                <a:noFill/>
              </a:ln>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effectLst/>
              <a:latin typeface="+mj-lt"/>
            </a:endParaRPr>
          </a:p>
        </p:txBody>
      </p:sp>
      <p:pic>
        <p:nvPicPr>
          <p:cNvPr id="3" name="Picture 2" descr="A picture containing text&#10;&#10;Description automatically generated">
            <a:extLst>
              <a:ext uri="{FF2B5EF4-FFF2-40B4-BE49-F238E27FC236}">
                <a16:creationId xmlns:a16="http://schemas.microsoft.com/office/drawing/2014/main" xmlns="" id="{4975DA85-AC3C-4BAF-9016-FFB2338D22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9631" y="5517232"/>
            <a:ext cx="1801811" cy="922527"/>
          </a:xfrm>
          <a:prstGeom prst="rect">
            <a:avLst/>
          </a:prstGeom>
        </p:spPr>
      </p:pic>
    </p:spTree>
    <p:extLst>
      <p:ext uri="{BB962C8B-B14F-4D97-AF65-F5344CB8AC3E}">
        <p14:creationId xmlns:p14="http://schemas.microsoft.com/office/powerpoint/2010/main" val="1945472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0" name="AutoShape 16"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2" name="AutoShape 18"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4" name="AutoShape 20"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6" name="AutoShape 22"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1" name="TextBox 10"/>
          <p:cNvSpPr txBox="1"/>
          <p:nvPr/>
        </p:nvSpPr>
        <p:spPr>
          <a:xfrm>
            <a:off x="460375" y="418241"/>
            <a:ext cx="8280920" cy="6832640"/>
          </a:xfrm>
          <a:prstGeom prst="rect">
            <a:avLst/>
          </a:prstGeom>
          <a:noFill/>
        </p:spPr>
        <p:txBody>
          <a:bodyPr wrap="square" rtlCol="0">
            <a:spAutoFit/>
          </a:bodyPr>
          <a:lstStyle/>
          <a:p>
            <a:r>
              <a:rPr lang="en-GB" sz="3600" b="1" dirty="0">
                <a:solidFill>
                  <a:srgbClr val="FFFF00"/>
                </a:solidFill>
                <a:latin typeface="+mj-lt"/>
              </a:rPr>
              <a:t>Maritime Skills Commission</a:t>
            </a:r>
          </a:p>
          <a:p>
            <a:endParaRPr lang="en-GB" sz="1400" b="1" dirty="0">
              <a:solidFill>
                <a:srgbClr val="FFFF00"/>
              </a:solidFill>
              <a:latin typeface="+mj-lt"/>
            </a:endParaRP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3000" dirty="0">
                <a:latin typeface="+mj-lt"/>
              </a:rPr>
              <a:t>set up to lead the sector’s work in ensuring that businesses across the whole sector have the people they need to flourish</a:t>
            </a:r>
          </a:p>
          <a:p>
            <a:pPr marR="0" lvl="0" algn="l" defTabSz="914400" rtl="0" eaLnBrk="0" fontAlgn="base" latinLnBrk="0" hangingPunct="0">
              <a:lnSpc>
                <a:spcPct val="100000"/>
              </a:lnSpc>
              <a:spcBef>
                <a:spcPct val="0"/>
              </a:spcBef>
              <a:spcAft>
                <a:spcPct val="0"/>
              </a:spcAft>
              <a:buClrTx/>
              <a:buSzTx/>
              <a:tabLst/>
            </a:pPr>
            <a:endParaRPr lang="en-US" altLang="en-US" sz="1000" dirty="0">
              <a:latin typeface="+mj-lt"/>
            </a:endParaRP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3000" dirty="0">
                <a:latin typeface="+mj-lt"/>
              </a:rPr>
              <a:t>recommendation from Maritime 2050 strategy</a:t>
            </a:r>
          </a:p>
          <a:p>
            <a:pPr marR="0" lvl="0" algn="l" defTabSz="914400" rtl="0" eaLnBrk="0" fontAlgn="base" latinLnBrk="0" hangingPunct="0">
              <a:lnSpc>
                <a:spcPct val="100000"/>
              </a:lnSpc>
              <a:spcBef>
                <a:spcPct val="0"/>
              </a:spcBef>
              <a:spcAft>
                <a:spcPct val="0"/>
              </a:spcAft>
              <a:buClrTx/>
              <a:buSzTx/>
              <a:tabLst/>
            </a:pPr>
            <a:endParaRPr lang="en-US" altLang="en-US" sz="1000" dirty="0">
              <a:latin typeface="+mj-lt"/>
            </a:endParaRP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3000" dirty="0">
                <a:latin typeface="+mj-lt"/>
              </a:rPr>
              <a:t>reports jointly to the Maritime Minister &amp; Maritime UK</a:t>
            </a:r>
          </a:p>
          <a:p>
            <a:pPr marR="0" lvl="0" algn="l" defTabSz="914400" rtl="0" eaLnBrk="0" fontAlgn="base" latinLnBrk="0" hangingPunct="0">
              <a:lnSpc>
                <a:spcPct val="100000"/>
              </a:lnSpc>
              <a:spcBef>
                <a:spcPct val="0"/>
              </a:spcBef>
              <a:spcAft>
                <a:spcPct val="0"/>
              </a:spcAft>
              <a:buClrTx/>
              <a:buSzTx/>
              <a:tabLst/>
            </a:pPr>
            <a:endParaRPr lang="en-US" altLang="en-US" sz="1000" dirty="0">
              <a:latin typeface="+mj-lt"/>
            </a:endParaRP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3000" dirty="0">
                <a:latin typeface="+mj-lt"/>
              </a:rPr>
              <a:t>… Annual Report + 5-yearly “State of the Nation”</a:t>
            </a:r>
          </a:p>
          <a:p>
            <a:pPr marR="0" lvl="0" algn="l" defTabSz="914400" rtl="0" eaLnBrk="0" fontAlgn="base" latinLnBrk="0" hangingPunct="0">
              <a:lnSpc>
                <a:spcPct val="100000"/>
              </a:lnSpc>
              <a:spcBef>
                <a:spcPct val="0"/>
              </a:spcBef>
              <a:spcAft>
                <a:spcPct val="0"/>
              </a:spcAft>
              <a:buClrTx/>
              <a:buSzTx/>
              <a:tabLst/>
            </a:pPr>
            <a:endParaRPr lang="en-US" altLang="en-US" sz="1000" dirty="0">
              <a:latin typeface="+mj-lt"/>
            </a:endParaRP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3000" dirty="0">
                <a:latin typeface="+mj-lt"/>
              </a:rPr>
              <a:t>s</a:t>
            </a:r>
            <a:r>
              <a:rPr kumimoji="0" lang="en-US" altLang="en-US" sz="3000" b="0" i="0" strike="noStrike" cap="none" normalizeH="0" baseline="0" dirty="0">
                <a:ln>
                  <a:noFill/>
                </a:ln>
                <a:effectLst/>
                <a:latin typeface="+mj-lt"/>
              </a:rPr>
              <a:t>tarted w</a:t>
            </a:r>
            <a:r>
              <a:rPr lang="en-US" altLang="en-US" sz="3000" dirty="0">
                <a:latin typeface="+mj-lt"/>
              </a:rPr>
              <a:t>ork July 2020</a:t>
            </a:r>
            <a:endParaRPr kumimoji="0" lang="en-US" altLang="en-US" sz="3000" b="0" i="0" strike="noStrike" cap="none" normalizeH="0" baseline="0" dirty="0">
              <a:ln>
                <a:noFill/>
              </a:ln>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3000" dirty="0">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000" b="0" i="0" u="none" strike="noStrike" cap="none" normalizeH="0" baseline="0" dirty="0">
              <a:ln>
                <a:noFill/>
              </a:ln>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effectLst/>
              <a:latin typeface="+mj-lt"/>
            </a:endParaRPr>
          </a:p>
        </p:txBody>
      </p:sp>
      <p:pic>
        <p:nvPicPr>
          <p:cNvPr id="3" name="Picture 2" descr="A picture containing text&#10;&#10;Description automatically generated">
            <a:extLst>
              <a:ext uri="{FF2B5EF4-FFF2-40B4-BE49-F238E27FC236}">
                <a16:creationId xmlns:a16="http://schemas.microsoft.com/office/drawing/2014/main" xmlns="" id="{4975DA85-AC3C-4BAF-9016-FFB2338D22A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9631" y="5517232"/>
            <a:ext cx="1801811" cy="922527"/>
          </a:xfrm>
          <a:prstGeom prst="rect">
            <a:avLst/>
          </a:prstGeom>
        </p:spPr>
      </p:pic>
    </p:spTree>
    <p:extLst>
      <p:ext uri="{BB962C8B-B14F-4D97-AF65-F5344CB8AC3E}">
        <p14:creationId xmlns:p14="http://schemas.microsoft.com/office/powerpoint/2010/main" val="2000404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0" name="AutoShape 16"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2" name="AutoShape 18"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4" name="AutoShape 20"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6" name="AutoShape 22"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1" name="TextBox 10"/>
          <p:cNvSpPr txBox="1"/>
          <p:nvPr/>
        </p:nvSpPr>
        <p:spPr>
          <a:xfrm>
            <a:off x="460375" y="418241"/>
            <a:ext cx="8280920" cy="7140416"/>
          </a:xfrm>
          <a:prstGeom prst="rect">
            <a:avLst/>
          </a:prstGeom>
          <a:noFill/>
        </p:spPr>
        <p:txBody>
          <a:bodyPr wrap="square" rtlCol="0">
            <a:spAutoFit/>
          </a:bodyPr>
          <a:lstStyle/>
          <a:p>
            <a:r>
              <a:rPr lang="en-GB" sz="3600" b="1" dirty="0">
                <a:solidFill>
                  <a:srgbClr val="FFFF00"/>
                </a:solidFill>
                <a:latin typeface="+mj-lt"/>
              </a:rPr>
              <a:t>Maritime Skills Commission – Objectives</a:t>
            </a:r>
          </a:p>
          <a:p>
            <a:endParaRPr lang="en-GB" sz="1400" b="1" dirty="0">
              <a:solidFill>
                <a:srgbClr val="FFFF00"/>
              </a:solidFill>
              <a:latin typeface="+mj-lt"/>
            </a:endParaRPr>
          </a:p>
          <a:p>
            <a:pPr algn="l" fontAlgn="base"/>
            <a:endParaRPr lang="en-US" sz="2000" b="0" i="0" dirty="0">
              <a:effectLst/>
              <a:latin typeface="+mj-lt"/>
            </a:endParaRPr>
          </a:p>
          <a:p>
            <a:pPr marL="228600" indent="-228600" algn="l" fontAlgn="base">
              <a:buFont typeface="+mj-lt"/>
              <a:buAutoNum type="arabicPeriod"/>
            </a:pPr>
            <a:r>
              <a:rPr lang="en-US" sz="2000" b="0" i="0" dirty="0">
                <a:effectLst/>
                <a:latin typeface="+mj-lt"/>
              </a:rPr>
              <a:t>Understand the </a:t>
            </a:r>
            <a:r>
              <a:rPr lang="en-US" sz="2000" b="0" i="0" dirty="0">
                <a:solidFill>
                  <a:srgbClr val="FFFF00"/>
                </a:solidFill>
                <a:effectLst/>
                <a:latin typeface="+mj-lt"/>
              </a:rPr>
              <a:t>skills needs </a:t>
            </a:r>
            <a:r>
              <a:rPr lang="en-US" sz="2000" b="0" i="0" dirty="0">
                <a:effectLst/>
                <a:latin typeface="+mj-lt"/>
              </a:rPr>
              <a:t>of the sector, including the effects of technological change, and to make recommendations for action</a:t>
            </a:r>
          </a:p>
          <a:p>
            <a:pPr marL="228600" indent="-228600" algn="l" fontAlgn="base">
              <a:buFont typeface="+mj-lt"/>
              <a:buAutoNum type="arabicPeriod"/>
            </a:pPr>
            <a:endParaRPr lang="en-US" sz="1000" b="0" i="0" dirty="0">
              <a:effectLst/>
              <a:latin typeface="+mj-lt"/>
            </a:endParaRPr>
          </a:p>
          <a:p>
            <a:pPr marL="228600" indent="-228600" algn="l" fontAlgn="base">
              <a:buFont typeface="+mj-lt"/>
              <a:buAutoNum type="arabicPeriod"/>
            </a:pPr>
            <a:r>
              <a:rPr lang="en-US" sz="2000" b="0" i="0" dirty="0">
                <a:effectLst/>
                <a:latin typeface="+mj-lt"/>
              </a:rPr>
              <a:t>Ensure that no part of the sector suffers from serious </a:t>
            </a:r>
            <a:r>
              <a:rPr lang="en-US" sz="2000" b="0" i="0" dirty="0">
                <a:solidFill>
                  <a:srgbClr val="FFFF00"/>
                </a:solidFill>
                <a:effectLst/>
                <a:latin typeface="+mj-lt"/>
              </a:rPr>
              <a:t>skills shortages </a:t>
            </a:r>
            <a:r>
              <a:rPr lang="en-US" sz="2000" b="0" i="0" dirty="0">
                <a:effectLst/>
                <a:latin typeface="+mj-lt"/>
              </a:rPr>
              <a:t>or </a:t>
            </a:r>
            <a:r>
              <a:rPr lang="en-US" sz="2000" b="0" i="0" dirty="0">
                <a:solidFill>
                  <a:srgbClr val="FFFF00"/>
                </a:solidFill>
                <a:effectLst/>
                <a:latin typeface="+mj-lt"/>
              </a:rPr>
              <a:t>skills gaps</a:t>
            </a:r>
          </a:p>
          <a:p>
            <a:pPr marL="228600" indent="-228600" fontAlgn="base">
              <a:buFont typeface="+mj-lt"/>
              <a:buAutoNum type="arabicPeriod"/>
            </a:pPr>
            <a:endParaRPr lang="en-US" sz="1000" dirty="0">
              <a:latin typeface="+mj-lt"/>
            </a:endParaRPr>
          </a:p>
          <a:p>
            <a:pPr marL="228600" indent="-228600" fontAlgn="base">
              <a:buFont typeface="+mj-lt"/>
              <a:buAutoNum type="arabicPeriod"/>
            </a:pPr>
            <a:r>
              <a:rPr lang="en-US" sz="2000" dirty="0">
                <a:latin typeface="+mj-lt"/>
              </a:rPr>
              <a:t>Ensure that the sector has the </a:t>
            </a:r>
            <a:r>
              <a:rPr lang="en-US" sz="2000" dirty="0">
                <a:solidFill>
                  <a:srgbClr val="FFFF00"/>
                </a:solidFill>
                <a:latin typeface="+mj-lt"/>
              </a:rPr>
              <a:t>apprenticeships</a:t>
            </a:r>
            <a:r>
              <a:rPr lang="en-US" sz="2000" dirty="0">
                <a:latin typeface="+mj-lt"/>
              </a:rPr>
              <a:t> and </a:t>
            </a:r>
            <a:r>
              <a:rPr lang="en-US" sz="2000" dirty="0">
                <a:solidFill>
                  <a:srgbClr val="FFFF00"/>
                </a:solidFill>
                <a:latin typeface="+mj-lt"/>
              </a:rPr>
              <a:t>qualifications</a:t>
            </a:r>
            <a:r>
              <a:rPr lang="en-US" sz="2000" dirty="0">
                <a:latin typeface="+mj-lt"/>
              </a:rPr>
              <a:t> it needs</a:t>
            </a:r>
          </a:p>
          <a:p>
            <a:pPr marL="228600" indent="-228600" fontAlgn="base">
              <a:buFont typeface="+mj-lt"/>
              <a:buAutoNum type="arabicPeriod"/>
            </a:pPr>
            <a:endParaRPr lang="en-US" sz="1000" dirty="0">
              <a:latin typeface="+mj-lt"/>
            </a:endParaRPr>
          </a:p>
          <a:p>
            <a:pPr marL="228600" indent="-228600" fontAlgn="base">
              <a:buFont typeface="+mj-lt"/>
              <a:buAutoNum type="arabicPeriod"/>
            </a:pPr>
            <a:r>
              <a:rPr lang="en-US" sz="2000" dirty="0">
                <a:latin typeface="+mj-lt"/>
              </a:rPr>
              <a:t>Ensure the sector has the </a:t>
            </a:r>
            <a:r>
              <a:rPr lang="en-US" sz="2000" dirty="0">
                <a:solidFill>
                  <a:srgbClr val="FFFF00"/>
                </a:solidFill>
                <a:latin typeface="+mj-lt"/>
              </a:rPr>
              <a:t>training provision </a:t>
            </a:r>
            <a:r>
              <a:rPr lang="en-US" sz="2000" dirty="0">
                <a:latin typeface="+mj-lt"/>
              </a:rPr>
              <a:t>it needs</a:t>
            </a:r>
          </a:p>
          <a:p>
            <a:pPr marL="228600" indent="-228600" fontAlgn="base">
              <a:buFont typeface="+mj-lt"/>
              <a:buAutoNum type="arabicPeriod"/>
            </a:pPr>
            <a:endParaRPr lang="en-US" sz="1000" dirty="0">
              <a:latin typeface="+mj-lt"/>
            </a:endParaRPr>
          </a:p>
          <a:p>
            <a:pPr marL="228600" indent="-228600" fontAlgn="base">
              <a:buFont typeface="+mj-lt"/>
              <a:buAutoNum type="arabicPeriod"/>
            </a:pPr>
            <a:r>
              <a:rPr lang="en-US" sz="2000" dirty="0">
                <a:latin typeface="+mj-lt"/>
              </a:rPr>
              <a:t>Provide employers and individuals with clear information about </a:t>
            </a:r>
            <a:r>
              <a:rPr lang="en-US" sz="2000" dirty="0">
                <a:solidFill>
                  <a:srgbClr val="FFFF00"/>
                </a:solidFill>
                <a:latin typeface="+mj-lt"/>
              </a:rPr>
              <a:t>career paths</a:t>
            </a:r>
            <a:r>
              <a:rPr lang="en-US" sz="2000" dirty="0">
                <a:latin typeface="+mj-lt"/>
              </a:rPr>
              <a:t> and re-training options</a:t>
            </a:r>
          </a:p>
          <a:p>
            <a:pPr marL="228600" indent="-228600" fontAlgn="base">
              <a:buFont typeface="+mj-lt"/>
              <a:buAutoNum type="arabicPeriod"/>
            </a:pPr>
            <a:endParaRPr lang="en-US" sz="1000" dirty="0">
              <a:latin typeface="+mj-lt"/>
            </a:endParaRPr>
          </a:p>
          <a:p>
            <a:pPr marL="228600" indent="-228600" fontAlgn="base">
              <a:buFont typeface="+mj-lt"/>
              <a:buAutoNum type="arabicPeriod"/>
            </a:pPr>
            <a:r>
              <a:rPr lang="en-US" sz="2000" dirty="0">
                <a:latin typeface="+mj-lt"/>
              </a:rPr>
              <a:t>Ensuring that employers have good quality recruits for their vacancies through effective </a:t>
            </a:r>
            <a:r>
              <a:rPr lang="en-US" sz="2000" dirty="0">
                <a:solidFill>
                  <a:srgbClr val="FFFF00"/>
                </a:solidFill>
                <a:latin typeface="+mj-lt"/>
              </a:rPr>
              <a:t>promotion of maritime careers</a:t>
            </a:r>
          </a:p>
          <a:p>
            <a:pPr marL="228600" indent="-228600" fontAlgn="base">
              <a:buFont typeface="+mj-lt"/>
              <a:buAutoNum type="arabicPeriod"/>
            </a:pPr>
            <a:endParaRPr lang="en-US" sz="1000" dirty="0">
              <a:latin typeface="+mj-lt"/>
            </a:endParaRPr>
          </a:p>
          <a:p>
            <a:pPr marL="228600" indent="-228600" fontAlgn="base">
              <a:buFont typeface="+mj-lt"/>
              <a:buAutoNum type="arabicPeriod"/>
            </a:pPr>
            <a:r>
              <a:rPr lang="en-US" sz="2000" dirty="0">
                <a:latin typeface="+mj-lt"/>
              </a:rPr>
              <a:t>Increase </a:t>
            </a:r>
            <a:r>
              <a:rPr lang="en-US" sz="2000" dirty="0">
                <a:solidFill>
                  <a:srgbClr val="FFFF00"/>
                </a:solidFill>
                <a:latin typeface="+mj-lt"/>
              </a:rPr>
              <a:t>exports</a:t>
            </a:r>
            <a:r>
              <a:rPr lang="en-US" sz="2000" dirty="0">
                <a:latin typeface="+mj-lt"/>
              </a:rPr>
              <a:t> of maritime education and training</a:t>
            </a: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en-US" sz="3000" dirty="0">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000" b="0" i="0" u="none" strike="noStrike" cap="none" normalizeH="0" baseline="0" dirty="0">
              <a:ln>
                <a:noFill/>
              </a:ln>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effectLst/>
              <a:latin typeface="+mj-lt"/>
            </a:endParaRPr>
          </a:p>
        </p:txBody>
      </p:sp>
      <p:pic>
        <p:nvPicPr>
          <p:cNvPr id="3" name="Picture 2" descr="A picture containing text&#10;&#10;Description automatically generated">
            <a:extLst>
              <a:ext uri="{FF2B5EF4-FFF2-40B4-BE49-F238E27FC236}">
                <a16:creationId xmlns:a16="http://schemas.microsoft.com/office/drawing/2014/main" xmlns="" id="{4975DA85-AC3C-4BAF-9016-FFB2338D22A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9631" y="5517232"/>
            <a:ext cx="1801811" cy="922527"/>
          </a:xfrm>
          <a:prstGeom prst="rect">
            <a:avLst/>
          </a:prstGeom>
        </p:spPr>
      </p:pic>
    </p:spTree>
    <p:extLst>
      <p:ext uri="{BB962C8B-B14F-4D97-AF65-F5344CB8AC3E}">
        <p14:creationId xmlns:p14="http://schemas.microsoft.com/office/powerpoint/2010/main" val="208444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0" name="AutoShape 16"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2" name="AutoShape 18"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4" name="AutoShape 20"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6" name="AutoShape 22"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1" name="TextBox 10"/>
          <p:cNvSpPr txBox="1"/>
          <p:nvPr/>
        </p:nvSpPr>
        <p:spPr>
          <a:xfrm>
            <a:off x="460375" y="418241"/>
            <a:ext cx="8280920" cy="7294305"/>
          </a:xfrm>
          <a:prstGeom prst="rect">
            <a:avLst/>
          </a:prstGeom>
          <a:noFill/>
        </p:spPr>
        <p:txBody>
          <a:bodyPr wrap="square" rtlCol="0">
            <a:spAutoFit/>
          </a:bodyPr>
          <a:lstStyle/>
          <a:p>
            <a:r>
              <a:rPr lang="en-GB" sz="3600" b="1" dirty="0">
                <a:solidFill>
                  <a:srgbClr val="FFFF00"/>
                </a:solidFill>
                <a:latin typeface="+mj-lt"/>
              </a:rPr>
              <a:t>Maritime Skills Commission – story so far</a:t>
            </a:r>
          </a:p>
          <a:p>
            <a:endParaRPr lang="en-GB" sz="1400" b="1" dirty="0">
              <a:solidFill>
                <a:srgbClr val="FFFF00"/>
              </a:solidFill>
              <a:latin typeface="+mj-lt"/>
            </a:endParaRPr>
          </a:p>
          <a:p>
            <a:pPr marR="0" lvl="0" algn="l" defTabSz="914400" rtl="0" eaLnBrk="0" fontAlgn="base" latinLnBrk="0" hangingPunct="0">
              <a:lnSpc>
                <a:spcPct val="100000"/>
              </a:lnSpc>
              <a:spcBef>
                <a:spcPct val="0"/>
              </a:spcBef>
              <a:spcAft>
                <a:spcPct val="0"/>
              </a:spcAft>
              <a:buClrTx/>
              <a:buSzTx/>
              <a:tabLst/>
            </a:pPr>
            <a:endParaRPr lang="en-US" altLang="en-US" sz="3000" dirty="0">
              <a:latin typeface="+mj-lt"/>
            </a:endParaRP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r>
              <a:rPr lang="en-US" altLang="en-US" sz="3000" dirty="0">
                <a:latin typeface="+mj-lt"/>
              </a:rPr>
              <a:t>Labour Market Scoping Report</a:t>
            </a: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r>
              <a:rPr lang="en-US" altLang="en-US" sz="3000" dirty="0">
                <a:latin typeface="+mj-lt"/>
              </a:rPr>
              <a:t>First Annual Report</a:t>
            </a: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r>
              <a:rPr lang="en-US" altLang="en-US" sz="3000" dirty="0">
                <a:latin typeface="+mj-lt"/>
              </a:rPr>
              <a:t>Seafarer Cadet Review – Brian Johnson chairing</a:t>
            </a: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r>
              <a:rPr lang="en-US" altLang="en-US" sz="3000" dirty="0">
                <a:latin typeface="+mj-lt"/>
              </a:rPr>
              <a:t>Online Learning</a:t>
            </a: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r>
              <a:rPr lang="en-US" altLang="en-US" sz="3000" dirty="0">
                <a:latin typeface="+mj-lt"/>
              </a:rPr>
              <a:t>Port of the Future</a:t>
            </a: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r>
              <a:rPr lang="en-US" altLang="en-US" sz="3000" dirty="0">
                <a:latin typeface="+mj-lt"/>
              </a:rPr>
              <a:t>Promoting exports</a:t>
            </a: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r>
              <a:rPr lang="en-US" altLang="en-US" sz="3000" dirty="0">
                <a:latin typeface="+mj-lt"/>
              </a:rPr>
              <a:t>New qualification for careers ashore</a:t>
            </a: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endParaRPr lang="en-US" altLang="en-US" sz="1000" dirty="0">
              <a:latin typeface="+mj-lt"/>
            </a:endParaRPr>
          </a:p>
          <a:p>
            <a:pPr marL="514350" marR="0" lvl="0" indent="-5143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3000" dirty="0">
                <a:latin typeface="+mj-lt"/>
              </a:rPr>
              <a:t>Labour market survey (not agreed yet)</a:t>
            </a: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endParaRPr lang="en-US" altLang="en-US" sz="3000" dirty="0">
              <a:latin typeface="+mj-lt"/>
            </a:endParaRP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endParaRPr lang="en-US" altLang="en-US" sz="3000" dirty="0">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000" b="0" i="0" u="none" strike="noStrike" cap="none" normalizeH="0" baseline="0" dirty="0">
              <a:ln>
                <a:noFill/>
              </a:ln>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effectLst/>
              <a:latin typeface="+mj-lt"/>
            </a:endParaRPr>
          </a:p>
        </p:txBody>
      </p:sp>
      <p:pic>
        <p:nvPicPr>
          <p:cNvPr id="3" name="Picture 2" descr="A picture containing text&#10;&#10;Description automatically generated">
            <a:extLst>
              <a:ext uri="{FF2B5EF4-FFF2-40B4-BE49-F238E27FC236}">
                <a16:creationId xmlns:a16="http://schemas.microsoft.com/office/drawing/2014/main" xmlns="" id="{4975DA85-AC3C-4BAF-9016-FFB2338D22A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9631" y="5517232"/>
            <a:ext cx="1801811" cy="922527"/>
          </a:xfrm>
          <a:prstGeom prst="rect">
            <a:avLst/>
          </a:prstGeom>
        </p:spPr>
      </p:pic>
    </p:spTree>
    <p:extLst>
      <p:ext uri="{BB962C8B-B14F-4D97-AF65-F5344CB8AC3E}">
        <p14:creationId xmlns:p14="http://schemas.microsoft.com/office/powerpoint/2010/main" val="4171692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0" name="AutoShape 16"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2" name="AutoShape 18"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4" name="AutoShape 20"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6" name="AutoShape 22"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8" name="TextBox 7"/>
          <p:cNvSpPr txBox="1"/>
          <p:nvPr/>
        </p:nvSpPr>
        <p:spPr>
          <a:xfrm>
            <a:off x="611560" y="1052736"/>
            <a:ext cx="7920880" cy="4001095"/>
          </a:xfrm>
          <a:prstGeom prst="rect">
            <a:avLst/>
          </a:prstGeom>
          <a:noFill/>
        </p:spPr>
        <p:txBody>
          <a:bodyPr wrap="square" rtlCol="0">
            <a:spAutoFit/>
          </a:bodyPr>
          <a:lstStyle/>
          <a:p>
            <a:pPr algn="ctr"/>
            <a:endParaRPr lang="en-GB" sz="2400" b="1" dirty="0"/>
          </a:p>
          <a:p>
            <a:pPr algn="ctr"/>
            <a:endParaRPr lang="en-GB" sz="2400" b="1" dirty="0"/>
          </a:p>
          <a:p>
            <a:pPr algn="ctr"/>
            <a:r>
              <a:rPr lang="en-GB" sz="3600" b="1" dirty="0">
                <a:latin typeface="+mj-lt"/>
              </a:rPr>
              <a:t>iain@maritimeskills.org</a:t>
            </a:r>
            <a:endParaRPr lang="en-GB" sz="3600" dirty="0">
              <a:latin typeface="+mj-lt"/>
            </a:endParaRPr>
          </a:p>
          <a:p>
            <a:endParaRPr lang="en-GB" sz="2400" dirty="0"/>
          </a:p>
          <a:p>
            <a:pPr algn="ctr"/>
            <a:r>
              <a:rPr lang="en-GB" sz="3600" dirty="0"/>
              <a:t>0208 99 88 77 2</a:t>
            </a:r>
          </a:p>
          <a:p>
            <a:pPr algn="ctr"/>
            <a:endParaRPr lang="en-GB" sz="2400" dirty="0"/>
          </a:p>
          <a:p>
            <a:pPr algn="ctr"/>
            <a:r>
              <a:rPr lang="en-GB" sz="3600" b="1" dirty="0">
                <a:latin typeface="+mj-lt"/>
                <a:hlinkClick r:id="rId2">
                  <a:extLst>
                    <a:ext uri="{A12FA001-AC4F-418D-AE19-62706E023703}">
                      <ahyp:hlinkClr xmlns:ahyp="http://schemas.microsoft.com/office/drawing/2018/hyperlinkcolor" xmlns="" val="tx"/>
                    </a:ext>
                  </a:extLst>
                </a:hlinkClick>
              </a:rPr>
              <a:t>www.maritimeskills.org</a:t>
            </a:r>
            <a:endParaRPr lang="en-GB" sz="3600" b="1" dirty="0">
              <a:latin typeface="+mj-lt"/>
            </a:endParaRPr>
          </a:p>
          <a:p>
            <a:pPr algn="ctr"/>
            <a:endParaRPr lang="en-GB" sz="1400" b="1" dirty="0">
              <a:latin typeface="+mj-lt"/>
            </a:endParaRPr>
          </a:p>
          <a:p>
            <a:pPr algn="ctr"/>
            <a:r>
              <a:rPr lang="en-GB" sz="3600" b="1" u="sng" dirty="0">
                <a:latin typeface="+mj-lt"/>
              </a:rPr>
              <a:t>www.MaritimeSkillsCommission.uk</a:t>
            </a:r>
          </a:p>
        </p:txBody>
      </p:sp>
      <p:pic>
        <p:nvPicPr>
          <p:cNvPr id="7" name="Picture 6" descr="A picture containing text&#10;&#10;Description automatically generated">
            <a:extLst>
              <a:ext uri="{FF2B5EF4-FFF2-40B4-BE49-F238E27FC236}">
                <a16:creationId xmlns:a16="http://schemas.microsoft.com/office/drawing/2014/main" xmlns="" id="{B457A5A1-4461-4545-8247-ED10550056F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9631" y="5517232"/>
            <a:ext cx="1801811" cy="92252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0" name="AutoShape 16"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2" name="AutoShape 18"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4" name="AutoShape 20"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6" name="AutoShape 22"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1" name="TextBox 10"/>
          <p:cNvSpPr txBox="1"/>
          <p:nvPr/>
        </p:nvSpPr>
        <p:spPr>
          <a:xfrm>
            <a:off x="611560" y="764704"/>
            <a:ext cx="8280920" cy="3539430"/>
          </a:xfrm>
          <a:prstGeom prst="rect">
            <a:avLst/>
          </a:prstGeom>
          <a:noFill/>
        </p:spPr>
        <p:txBody>
          <a:bodyPr wrap="square" rtlCol="0">
            <a:spAutoFit/>
          </a:bodyPr>
          <a:lstStyle/>
          <a:p>
            <a:r>
              <a:rPr lang="en-GB" sz="3600" b="1" dirty="0">
                <a:solidFill>
                  <a:srgbClr val="FFFF00"/>
                </a:solidFill>
                <a:latin typeface="+mj-lt"/>
              </a:rPr>
              <a:t>What I’ll cover</a:t>
            </a:r>
          </a:p>
          <a:p>
            <a:endParaRPr lang="en-GB" sz="1400" b="1" dirty="0">
              <a:solidFill>
                <a:srgbClr val="FFFF00"/>
              </a:solidFill>
              <a:latin typeface="+mj-lt"/>
            </a:endParaRPr>
          </a:p>
          <a:p>
            <a:endParaRPr lang="en-US" sz="3000" dirty="0">
              <a:latin typeface="+mj-lt"/>
              <a:cs typeface="Aparajita" panose="020B0604020202020204" pitchFamily="34" charset="0"/>
            </a:endParaRPr>
          </a:p>
          <a:p>
            <a:pPr marL="514350" indent="-514350">
              <a:buFont typeface="+mj-lt"/>
              <a:buAutoNum type="arabicPeriod"/>
            </a:pPr>
            <a:r>
              <a:rPr lang="en-US" sz="3000" dirty="0">
                <a:latin typeface="+mj-lt"/>
                <a:cs typeface="Aparajita" panose="020B0604020202020204" pitchFamily="34" charset="0"/>
              </a:rPr>
              <a:t>Recognition of Professional Qualifications in the EU since 1</a:t>
            </a:r>
            <a:r>
              <a:rPr lang="en-US" sz="3000" baseline="30000" dirty="0">
                <a:latin typeface="+mj-lt"/>
                <a:cs typeface="Aparajita" panose="020B0604020202020204" pitchFamily="34" charset="0"/>
              </a:rPr>
              <a:t>st</a:t>
            </a:r>
            <a:r>
              <a:rPr lang="en-US" sz="3000" dirty="0">
                <a:latin typeface="+mj-lt"/>
                <a:cs typeface="Aparajita" panose="020B0604020202020204" pitchFamily="34" charset="0"/>
              </a:rPr>
              <a:t> January 2021</a:t>
            </a:r>
          </a:p>
          <a:p>
            <a:pPr marL="514350" indent="-514350">
              <a:buFont typeface="+mj-lt"/>
              <a:buAutoNum type="arabicPeriod"/>
            </a:pPr>
            <a:endParaRPr lang="en-US" sz="1000" dirty="0">
              <a:latin typeface="+mj-lt"/>
              <a:cs typeface="Aparajita" panose="020B0604020202020204" pitchFamily="34" charset="0"/>
            </a:endParaRPr>
          </a:p>
          <a:p>
            <a:pPr marL="971550" lvl="1" indent="-514350">
              <a:buFont typeface="Arial" panose="020B0604020202020204" pitchFamily="34" charset="0"/>
              <a:buChar char="•"/>
            </a:pPr>
            <a:r>
              <a:rPr lang="en-US" sz="3000" dirty="0">
                <a:latin typeface="+mj-lt"/>
                <a:cs typeface="Aparajita" panose="020B0604020202020204" pitchFamily="34" charset="0"/>
              </a:rPr>
              <a:t>Turing Scheme: international mobility</a:t>
            </a:r>
          </a:p>
          <a:p>
            <a:pPr marL="514350" indent="-514350">
              <a:buFont typeface="+mj-lt"/>
              <a:buAutoNum type="arabicPeriod"/>
            </a:pPr>
            <a:endParaRPr lang="en-US" sz="1400" dirty="0">
              <a:latin typeface="+mj-lt"/>
              <a:cs typeface="Aparajita" panose="020B0604020202020204" pitchFamily="34" charset="0"/>
            </a:endParaRPr>
          </a:p>
          <a:p>
            <a:pPr marL="514350" indent="-514350">
              <a:buFont typeface="+mj-lt"/>
              <a:buAutoNum type="arabicPeriod"/>
            </a:pPr>
            <a:r>
              <a:rPr lang="en-US" sz="3000" dirty="0">
                <a:latin typeface="+mj-lt"/>
                <a:cs typeface="Aparajita" panose="020B0604020202020204" pitchFamily="34" charset="0"/>
              </a:rPr>
              <a:t>The Maritime Skills Commission</a:t>
            </a:r>
          </a:p>
        </p:txBody>
      </p:sp>
      <p:pic>
        <p:nvPicPr>
          <p:cNvPr id="3" name="Picture 2" descr="A picture containing text&#10;&#10;Description automatically generated">
            <a:extLst>
              <a:ext uri="{FF2B5EF4-FFF2-40B4-BE49-F238E27FC236}">
                <a16:creationId xmlns:a16="http://schemas.microsoft.com/office/drawing/2014/main" xmlns="" id="{4975DA85-AC3C-4BAF-9016-FFB2338D22A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9631" y="5517232"/>
            <a:ext cx="1801811" cy="922527"/>
          </a:xfrm>
          <a:prstGeom prst="rect">
            <a:avLst/>
          </a:prstGeom>
        </p:spPr>
      </p:pic>
    </p:spTree>
    <p:extLst>
      <p:ext uri="{BB962C8B-B14F-4D97-AF65-F5344CB8AC3E}">
        <p14:creationId xmlns:p14="http://schemas.microsoft.com/office/powerpoint/2010/main" val="2458979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0" name="AutoShape 16"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2" name="AutoShape 18"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4" name="AutoShape 20"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6" name="AutoShape 22"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1" name="TextBox 10"/>
          <p:cNvSpPr txBox="1"/>
          <p:nvPr/>
        </p:nvSpPr>
        <p:spPr>
          <a:xfrm>
            <a:off x="611560" y="764704"/>
            <a:ext cx="8280920" cy="3016210"/>
          </a:xfrm>
          <a:prstGeom prst="rect">
            <a:avLst/>
          </a:prstGeom>
          <a:noFill/>
        </p:spPr>
        <p:txBody>
          <a:bodyPr wrap="square" rtlCol="0">
            <a:spAutoFit/>
          </a:bodyPr>
          <a:lstStyle/>
          <a:p>
            <a:r>
              <a:rPr lang="en-GB" sz="3600" b="1" dirty="0">
                <a:solidFill>
                  <a:srgbClr val="FFFF00"/>
                </a:solidFill>
                <a:latin typeface="+mj-lt"/>
              </a:rPr>
              <a:t>Recognition of Professional Qualifications</a:t>
            </a:r>
          </a:p>
          <a:p>
            <a:endParaRPr lang="en-GB" sz="1400" b="1" dirty="0">
              <a:solidFill>
                <a:srgbClr val="FFFF00"/>
              </a:solidFill>
              <a:latin typeface="+mj-lt"/>
            </a:endParaRPr>
          </a:p>
          <a:p>
            <a:endParaRPr lang="en-US" sz="3000" dirty="0">
              <a:latin typeface="+mj-lt"/>
              <a:cs typeface="Aparajita" panose="020B0604020202020204" pitchFamily="34" charset="0"/>
            </a:endParaRPr>
          </a:p>
          <a:p>
            <a:pPr marL="514350" indent="-514350">
              <a:buAutoNum type="arabicPlain"/>
            </a:pPr>
            <a:r>
              <a:rPr lang="en-US" sz="3000" dirty="0">
                <a:latin typeface="+mj-lt"/>
                <a:cs typeface="Aparajita" panose="020B0604020202020204" pitchFamily="34" charset="0"/>
              </a:rPr>
              <a:t>Regulated professions</a:t>
            </a:r>
          </a:p>
          <a:p>
            <a:pPr marL="514350" indent="-514350">
              <a:buAutoNum type="arabicPlain"/>
            </a:pPr>
            <a:endParaRPr lang="en-US" sz="1000" dirty="0">
              <a:latin typeface="+mj-lt"/>
              <a:cs typeface="Aparajita" panose="020B0604020202020204" pitchFamily="34" charset="0"/>
            </a:endParaRPr>
          </a:p>
          <a:p>
            <a:pPr marL="514350" indent="-514350">
              <a:buAutoNum type="arabicPlain"/>
            </a:pPr>
            <a:r>
              <a:rPr lang="en-US" sz="3000" dirty="0">
                <a:latin typeface="+mj-lt"/>
                <a:cs typeface="Aparajita" panose="020B0604020202020204" pitchFamily="34" charset="0"/>
              </a:rPr>
              <a:t>Seafarers – STCW</a:t>
            </a:r>
          </a:p>
          <a:p>
            <a:pPr marL="514350" indent="-514350">
              <a:buAutoNum type="arabicPlain"/>
            </a:pPr>
            <a:endParaRPr lang="en-US" sz="1000" dirty="0">
              <a:latin typeface="+mj-lt"/>
              <a:cs typeface="Aparajita" panose="020B0604020202020204" pitchFamily="34" charset="0"/>
            </a:endParaRPr>
          </a:p>
          <a:p>
            <a:pPr marL="514350" indent="-514350">
              <a:buAutoNum type="arabicPlain"/>
            </a:pPr>
            <a:r>
              <a:rPr lang="en-US" sz="3000" dirty="0">
                <a:latin typeface="+mj-lt"/>
                <a:cs typeface="Aparajita" panose="020B0604020202020204" pitchFamily="34" charset="0"/>
              </a:rPr>
              <a:t>Non-regulated professions (eg RYA)</a:t>
            </a:r>
          </a:p>
        </p:txBody>
      </p:sp>
      <p:pic>
        <p:nvPicPr>
          <p:cNvPr id="3" name="Picture 2" descr="A picture containing text&#10;&#10;Description automatically generated">
            <a:extLst>
              <a:ext uri="{FF2B5EF4-FFF2-40B4-BE49-F238E27FC236}">
                <a16:creationId xmlns:a16="http://schemas.microsoft.com/office/drawing/2014/main" xmlns="" id="{4975DA85-AC3C-4BAF-9016-FFB2338D22A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9631" y="5517232"/>
            <a:ext cx="1801811" cy="922527"/>
          </a:xfrm>
          <a:prstGeom prst="rect">
            <a:avLst/>
          </a:prstGeom>
        </p:spPr>
      </p:pic>
    </p:spTree>
    <p:extLst>
      <p:ext uri="{BB962C8B-B14F-4D97-AF65-F5344CB8AC3E}">
        <p14:creationId xmlns:p14="http://schemas.microsoft.com/office/powerpoint/2010/main" val="1238241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0" name="AutoShape 16"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2" name="AutoShape 18"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4" name="AutoShape 20"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6" name="AutoShape 22"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1" name="TextBox 10"/>
          <p:cNvSpPr txBox="1"/>
          <p:nvPr/>
        </p:nvSpPr>
        <p:spPr>
          <a:xfrm>
            <a:off x="611560" y="764704"/>
            <a:ext cx="8280920" cy="4093428"/>
          </a:xfrm>
          <a:prstGeom prst="rect">
            <a:avLst/>
          </a:prstGeom>
          <a:noFill/>
        </p:spPr>
        <p:txBody>
          <a:bodyPr wrap="square" rtlCol="0">
            <a:spAutoFit/>
          </a:bodyPr>
          <a:lstStyle/>
          <a:p>
            <a:r>
              <a:rPr lang="en-GB" sz="3600" b="1" dirty="0">
                <a:solidFill>
                  <a:srgbClr val="FFFF00"/>
                </a:solidFill>
                <a:latin typeface="+mj-lt"/>
              </a:rPr>
              <a:t>1 Regulated Professions</a:t>
            </a:r>
          </a:p>
          <a:p>
            <a:endParaRPr lang="en-GB" sz="1400" b="1" dirty="0">
              <a:solidFill>
                <a:srgbClr val="FFFF00"/>
              </a:solidFill>
              <a:latin typeface="+mj-lt"/>
            </a:endParaRPr>
          </a:p>
          <a:p>
            <a:endParaRPr lang="en-US" sz="3000" dirty="0">
              <a:latin typeface="+mj-lt"/>
              <a:cs typeface="Aparajita" panose="020B0604020202020204" pitchFamily="34" charset="0"/>
            </a:endParaRPr>
          </a:p>
          <a:p>
            <a:r>
              <a:rPr lang="en-US" sz="3000" dirty="0">
                <a:latin typeface="+mj-lt"/>
                <a:cs typeface="Aparajita" panose="020B0604020202020204" pitchFamily="34" charset="0"/>
              </a:rPr>
              <a:t>If your qualification has already been recognised by the relevant regulator in an EEA country or Switzerland, you don’t need to do anything</a:t>
            </a:r>
          </a:p>
          <a:p>
            <a:endParaRPr lang="en-US" sz="3000" dirty="0">
              <a:latin typeface="+mj-lt"/>
              <a:cs typeface="Aparajita" panose="020B0604020202020204" pitchFamily="34" charset="0"/>
            </a:endParaRPr>
          </a:p>
          <a:p>
            <a:r>
              <a:rPr lang="en-US" sz="3000" dirty="0">
                <a:latin typeface="+mj-lt"/>
                <a:cs typeface="Aparajita" panose="020B0604020202020204" pitchFamily="34" charset="0"/>
              </a:rPr>
              <a:t>There are separate rules for certain professions, such as lawyers, auditors – and ‘sailors’ (seafarers)</a:t>
            </a:r>
          </a:p>
        </p:txBody>
      </p:sp>
      <p:pic>
        <p:nvPicPr>
          <p:cNvPr id="3" name="Picture 2" descr="A picture containing text&#10;&#10;Description automatically generated">
            <a:extLst>
              <a:ext uri="{FF2B5EF4-FFF2-40B4-BE49-F238E27FC236}">
                <a16:creationId xmlns:a16="http://schemas.microsoft.com/office/drawing/2014/main" xmlns="" id="{4975DA85-AC3C-4BAF-9016-FFB2338D22A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9631" y="5517232"/>
            <a:ext cx="1801811" cy="922527"/>
          </a:xfrm>
          <a:prstGeom prst="rect">
            <a:avLst/>
          </a:prstGeom>
        </p:spPr>
      </p:pic>
    </p:spTree>
    <p:extLst>
      <p:ext uri="{BB962C8B-B14F-4D97-AF65-F5344CB8AC3E}">
        <p14:creationId xmlns:p14="http://schemas.microsoft.com/office/powerpoint/2010/main" val="3052339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0" name="AutoShape 16"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2" name="AutoShape 18"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4" name="AutoShape 20"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6" name="AutoShape 22"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1" name="TextBox 10"/>
          <p:cNvSpPr txBox="1"/>
          <p:nvPr/>
        </p:nvSpPr>
        <p:spPr>
          <a:xfrm>
            <a:off x="611560" y="764704"/>
            <a:ext cx="8280920" cy="4770537"/>
          </a:xfrm>
          <a:prstGeom prst="rect">
            <a:avLst/>
          </a:prstGeom>
          <a:noFill/>
        </p:spPr>
        <p:txBody>
          <a:bodyPr wrap="square" rtlCol="0">
            <a:spAutoFit/>
          </a:bodyPr>
          <a:lstStyle/>
          <a:p>
            <a:r>
              <a:rPr lang="en-GB" sz="3600" b="1" dirty="0">
                <a:solidFill>
                  <a:srgbClr val="FFFF00"/>
                </a:solidFill>
                <a:latin typeface="+mj-lt"/>
              </a:rPr>
              <a:t>Recognition of Professional Qualifications</a:t>
            </a:r>
          </a:p>
          <a:p>
            <a:endParaRPr lang="en-GB" sz="1400" b="1" dirty="0">
              <a:solidFill>
                <a:srgbClr val="FFFF00"/>
              </a:solidFill>
              <a:latin typeface="+mj-lt"/>
            </a:endParaRPr>
          </a:p>
          <a:p>
            <a:endParaRPr lang="en-GB" sz="1400" dirty="0">
              <a:latin typeface="+mj-lt"/>
            </a:endParaRPr>
          </a:p>
          <a:p>
            <a:r>
              <a:rPr lang="en-US" sz="3000" dirty="0">
                <a:latin typeface="+mj-lt"/>
                <a:cs typeface="Aparajita" panose="020B0604020202020204" pitchFamily="34" charset="0"/>
              </a:rPr>
              <a:t>If your UK qualification has not already been recognised you will need to apply to the appropriate regulator for your profession </a:t>
            </a:r>
            <a:r>
              <a:rPr lang="en-US" sz="3000" u="sng" dirty="0">
                <a:latin typeface="+mj-lt"/>
                <a:cs typeface="Aparajita" panose="020B0604020202020204" pitchFamily="34" charset="0"/>
              </a:rPr>
              <a:t>in each country</a:t>
            </a:r>
            <a:r>
              <a:rPr lang="en-US" sz="3000" dirty="0">
                <a:latin typeface="+mj-lt"/>
                <a:cs typeface="Aparajita" panose="020B0604020202020204" pitchFamily="34" charset="0"/>
              </a:rPr>
              <a:t> where you intend to work. </a:t>
            </a:r>
          </a:p>
          <a:p>
            <a:endParaRPr lang="en-US" sz="3000" dirty="0">
              <a:latin typeface="+mj-lt"/>
              <a:cs typeface="Aparajita" panose="020B0604020202020204" pitchFamily="34" charset="0"/>
            </a:endParaRPr>
          </a:p>
          <a:p>
            <a:r>
              <a:rPr lang="en-US" sz="3000" dirty="0">
                <a:latin typeface="+mj-lt"/>
                <a:cs typeface="Aparajita" panose="020B0604020202020204" pitchFamily="34" charset="0"/>
              </a:rPr>
              <a:t>You will need to do this even if you are only providing </a:t>
            </a:r>
            <a:r>
              <a:rPr lang="en-US" sz="3000" u="sng" dirty="0">
                <a:latin typeface="+mj-lt"/>
                <a:cs typeface="Aparajita" panose="020B0604020202020204" pitchFamily="34" charset="0"/>
              </a:rPr>
              <a:t>short-term</a:t>
            </a:r>
            <a:r>
              <a:rPr lang="en-US" sz="3000" dirty="0">
                <a:latin typeface="+mj-lt"/>
                <a:cs typeface="Aparajita" panose="020B0604020202020204" pitchFamily="34" charset="0"/>
              </a:rPr>
              <a:t> or </a:t>
            </a:r>
            <a:r>
              <a:rPr lang="en-US" sz="3000" u="sng" dirty="0">
                <a:latin typeface="+mj-lt"/>
                <a:cs typeface="Aparajita" panose="020B0604020202020204" pitchFamily="34" charset="0"/>
              </a:rPr>
              <a:t>occasional</a:t>
            </a:r>
            <a:r>
              <a:rPr lang="en-US" sz="3000" dirty="0">
                <a:latin typeface="+mj-lt"/>
                <a:cs typeface="Aparajita" panose="020B0604020202020204" pitchFamily="34" charset="0"/>
              </a:rPr>
              <a:t> professional services.</a:t>
            </a:r>
            <a:endParaRPr lang="en-GB" sz="3000" dirty="0">
              <a:latin typeface="+mj-lt"/>
              <a:cs typeface="Aparajita" panose="020B0604020202020204" pitchFamily="34" charset="0"/>
            </a:endParaRPr>
          </a:p>
        </p:txBody>
      </p:sp>
      <p:pic>
        <p:nvPicPr>
          <p:cNvPr id="3" name="Picture 2" descr="A picture containing text&#10;&#10;Description automatically generated">
            <a:extLst>
              <a:ext uri="{FF2B5EF4-FFF2-40B4-BE49-F238E27FC236}">
                <a16:creationId xmlns:a16="http://schemas.microsoft.com/office/drawing/2014/main" xmlns="" id="{4975DA85-AC3C-4BAF-9016-FFB2338D22A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9631" y="5517232"/>
            <a:ext cx="1801811" cy="922527"/>
          </a:xfrm>
          <a:prstGeom prst="rect">
            <a:avLst/>
          </a:prstGeom>
        </p:spPr>
      </p:pic>
    </p:spTree>
    <p:extLst>
      <p:ext uri="{BB962C8B-B14F-4D97-AF65-F5344CB8AC3E}">
        <p14:creationId xmlns:p14="http://schemas.microsoft.com/office/powerpoint/2010/main" val="2262853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0" name="AutoShape 16"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2" name="AutoShape 18"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4" name="AutoShape 20"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6" name="AutoShape 22"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1" name="TextBox 10"/>
          <p:cNvSpPr txBox="1"/>
          <p:nvPr/>
        </p:nvSpPr>
        <p:spPr>
          <a:xfrm>
            <a:off x="190293" y="5486806"/>
            <a:ext cx="6689337" cy="984885"/>
          </a:xfrm>
          <a:prstGeom prst="rect">
            <a:avLst/>
          </a:prstGeom>
          <a:noFill/>
        </p:spPr>
        <p:txBody>
          <a:bodyPr wrap="square" rtlCol="0">
            <a:spAutoFit/>
          </a:bodyPr>
          <a:lstStyle/>
          <a:p>
            <a:r>
              <a:rPr lang="en-US" sz="2000" b="1" dirty="0">
                <a:solidFill>
                  <a:srgbClr val="FFFF00"/>
                </a:solidFill>
                <a:latin typeface="+mj-lt"/>
              </a:rPr>
              <a:t>The “</a:t>
            </a:r>
            <a:r>
              <a:rPr lang="en-US" sz="2000" b="1" dirty="0" err="1">
                <a:solidFill>
                  <a:srgbClr val="FFFF00"/>
                </a:solidFill>
                <a:latin typeface="+mj-lt"/>
              </a:rPr>
              <a:t>RegProf</a:t>
            </a:r>
            <a:r>
              <a:rPr lang="en-US" sz="2000" b="1" dirty="0">
                <a:solidFill>
                  <a:srgbClr val="FFFF00"/>
                </a:solidFill>
                <a:latin typeface="+mj-lt"/>
              </a:rPr>
              <a:t>” database</a:t>
            </a:r>
          </a:p>
          <a:p>
            <a:endParaRPr lang="en-US" sz="2000" b="1" dirty="0">
              <a:latin typeface="+mj-lt"/>
            </a:endParaRPr>
          </a:p>
          <a:p>
            <a:r>
              <a:rPr lang="en-GB" b="1" dirty="0">
                <a:latin typeface="+mj-lt"/>
              </a:rPr>
              <a:t>https://ec.europa.eu/growth/tools-databases/regprof/index.cfm</a:t>
            </a:r>
          </a:p>
        </p:txBody>
      </p:sp>
      <p:pic>
        <p:nvPicPr>
          <p:cNvPr id="7" name="Picture 6" descr="A picture containing text&#10;&#10;Description automatically generated">
            <a:extLst>
              <a:ext uri="{FF2B5EF4-FFF2-40B4-BE49-F238E27FC236}">
                <a16:creationId xmlns:a16="http://schemas.microsoft.com/office/drawing/2014/main" xmlns="" id="{BCC749BA-B10E-4E9D-99D8-57DF28AFC2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9631" y="5517232"/>
            <a:ext cx="1801811" cy="922527"/>
          </a:xfrm>
          <a:prstGeom prst="rect">
            <a:avLst/>
          </a:prstGeom>
        </p:spPr>
      </p:pic>
      <p:pic>
        <p:nvPicPr>
          <p:cNvPr id="3" name="Picture 2">
            <a:extLst>
              <a:ext uri="{FF2B5EF4-FFF2-40B4-BE49-F238E27FC236}">
                <a16:creationId xmlns:a16="http://schemas.microsoft.com/office/drawing/2014/main" xmlns="" id="{2980441D-8CE3-469C-9DAC-56781E78D719}"/>
              </a:ext>
            </a:extLst>
          </p:cNvPr>
          <p:cNvPicPr>
            <a:picLocks noChangeAspect="1"/>
          </p:cNvPicPr>
          <p:nvPr/>
        </p:nvPicPr>
        <p:blipFill>
          <a:blip r:embed="rId3"/>
          <a:stretch>
            <a:fillRect/>
          </a:stretch>
        </p:blipFill>
        <p:spPr>
          <a:xfrm>
            <a:off x="190294" y="225655"/>
            <a:ext cx="8763411" cy="4927013"/>
          </a:xfrm>
          <a:prstGeom prst="rect">
            <a:avLst/>
          </a:prstGeom>
        </p:spPr>
      </p:pic>
      <p:sp>
        <p:nvSpPr>
          <p:cNvPr id="5" name="TextBox 4">
            <a:extLst>
              <a:ext uri="{FF2B5EF4-FFF2-40B4-BE49-F238E27FC236}">
                <a16:creationId xmlns:a16="http://schemas.microsoft.com/office/drawing/2014/main" xmlns="" id="{9C709ECA-1AD0-438F-AAE8-C2E27884D73F}"/>
              </a:ext>
            </a:extLst>
          </p:cNvPr>
          <p:cNvSpPr txBox="1"/>
          <p:nvPr/>
        </p:nvSpPr>
        <p:spPr>
          <a:xfrm>
            <a:off x="4355976" y="418241"/>
            <a:ext cx="4325466" cy="369332"/>
          </a:xfrm>
          <a:prstGeom prst="rect">
            <a:avLst/>
          </a:prstGeom>
          <a:solidFill>
            <a:schemeClr val="accent6">
              <a:lumMod val="60000"/>
              <a:lumOff val="40000"/>
            </a:schemeClr>
          </a:solidFill>
        </p:spPr>
        <p:txBody>
          <a:bodyPr wrap="square" rtlCol="0">
            <a:spAutoFit/>
          </a:bodyPr>
          <a:lstStyle/>
          <a:p>
            <a:r>
              <a:rPr lang="en-US" dirty="0">
                <a:solidFill>
                  <a:srgbClr val="002060"/>
                </a:solidFill>
              </a:rPr>
              <a:t>Country where you got your qualification</a:t>
            </a:r>
            <a:endParaRPr lang="en-GB" dirty="0">
              <a:solidFill>
                <a:srgbClr val="002060"/>
              </a:solidFill>
            </a:endParaRPr>
          </a:p>
        </p:txBody>
      </p:sp>
      <p:sp>
        <p:nvSpPr>
          <p:cNvPr id="15" name="TextBox 14">
            <a:extLst>
              <a:ext uri="{FF2B5EF4-FFF2-40B4-BE49-F238E27FC236}">
                <a16:creationId xmlns:a16="http://schemas.microsoft.com/office/drawing/2014/main" xmlns="" id="{704DB9FB-5E9F-43AB-82A5-7462F38428D3}"/>
              </a:ext>
            </a:extLst>
          </p:cNvPr>
          <p:cNvSpPr txBox="1"/>
          <p:nvPr/>
        </p:nvSpPr>
        <p:spPr>
          <a:xfrm>
            <a:off x="4355976" y="1039727"/>
            <a:ext cx="4325466" cy="369332"/>
          </a:xfrm>
          <a:prstGeom prst="rect">
            <a:avLst/>
          </a:prstGeom>
          <a:solidFill>
            <a:schemeClr val="accent6">
              <a:lumMod val="60000"/>
              <a:lumOff val="40000"/>
            </a:schemeClr>
          </a:solidFill>
        </p:spPr>
        <p:txBody>
          <a:bodyPr wrap="square" rtlCol="0">
            <a:spAutoFit/>
          </a:bodyPr>
          <a:lstStyle/>
          <a:p>
            <a:r>
              <a:rPr lang="en-US" dirty="0">
                <a:solidFill>
                  <a:srgbClr val="002060"/>
                </a:solidFill>
              </a:rPr>
              <a:t>Country where you wish to practice</a:t>
            </a:r>
            <a:endParaRPr lang="en-GB" dirty="0">
              <a:solidFill>
                <a:srgbClr val="002060"/>
              </a:solidFill>
            </a:endParaRPr>
          </a:p>
        </p:txBody>
      </p:sp>
      <p:sp>
        <p:nvSpPr>
          <p:cNvPr id="16" name="TextBox 15">
            <a:extLst>
              <a:ext uri="{FF2B5EF4-FFF2-40B4-BE49-F238E27FC236}">
                <a16:creationId xmlns:a16="http://schemas.microsoft.com/office/drawing/2014/main" xmlns="" id="{3E4D1E84-B677-4283-876C-1222047D97B9}"/>
              </a:ext>
            </a:extLst>
          </p:cNvPr>
          <p:cNvSpPr txBox="1"/>
          <p:nvPr/>
        </p:nvSpPr>
        <p:spPr>
          <a:xfrm>
            <a:off x="4381331" y="1678026"/>
            <a:ext cx="4325466" cy="369332"/>
          </a:xfrm>
          <a:prstGeom prst="rect">
            <a:avLst/>
          </a:prstGeom>
          <a:solidFill>
            <a:schemeClr val="accent6">
              <a:lumMod val="60000"/>
              <a:lumOff val="40000"/>
            </a:schemeClr>
          </a:solidFill>
        </p:spPr>
        <p:txBody>
          <a:bodyPr wrap="square" rtlCol="0">
            <a:spAutoFit/>
          </a:bodyPr>
          <a:lstStyle/>
          <a:p>
            <a:r>
              <a:rPr lang="en-US" dirty="0">
                <a:solidFill>
                  <a:srgbClr val="002060"/>
                </a:solidFill>
              </a:rPr>
              <a:t>Profession you wish to practice</a:t>
            </a:r>
            <a:endParaRPr lang="en-GB" dirty="0">
              <a:solidFill>
                <a:srgbClr val="002060"/>
              </a:solidFill>
            </a:endParaRPr>
          </a:p>
        </p:txBody>
      </p:sp>
      <p:cxnSp>
        <p:nvCxnSpPr>
          <p:cNvPr id="8" name="Straight Arrow Connector 7">
            <a:extLst>
              <a:ext uri="{FF2B5EF4-FFF2-40B4-BE49-F238E27FC236}">
                <a16:creationId xmlns:a16="http://schemas.microsoft.com/office/drawing/2014/main" xmlns="" id="{BA3E7A03-C3E1-47D6-8220-DFD1773CE636}"/>
              </a:ext>
            </a:extLst>
          </p:cNvPr>
          <p:cNvCxnSpPr>
            <a:stCxn id="5" idx="1"/>
          </p:cNvCxnSpPr>
          <p:nvPr/>
        </p:nvCxnSpPr>
        <p:spPr>
          <a:xfrm flipH="1">
            <a:off x="3203848" y="602907"/>
            <a:ext cx="1152128" cy="22500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xmlns="" id="{79F051D5-A613-4BB5-BC20-29098901D6D3}"/>
              </a:ext>
            </a:extLst>
          </p:cNvPr>
          <p:cNvCxnSpPr/>
          <p:nvPr/>
        </p:nvCxnSpPr>
        <p:spPr>
          <a:xfrm flipH="1">
            <a:off x="3347864" y="1224393"/>
            <a:ext cx="1008112" cy="1916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xmlns="" id="{F8E469BA-33E6-4EEA-90D2-6A61783D342B}"/>
              </a:ext>
            </a:extLst>
          </p:cNvPr>
          <p:cNvCxnSpPr>
            <a:cxnSpLocks/>
          </p:cNvCxnSpPr>
          <p:nvPr/>
        </p:nvCxnSpPr>
        <p:spPr>
          <a:xfrm flipH="1">
            <a:off x="3610541" y="1948231"/>
            <a:ext cx="745435" cy="1422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xmlns="" id="{E116B290-5BE9-47E8-9B86-0E9020BD9DF4}"/>
              </a:ext>
            </a:extLst>
          </p:cNvPr>
          <p:cNvSpPr txBox="1"/>
          <p:nvPr/>
        </p:nvSpPr>
        <p:spPr>
          <a:xfrm>
            <a:off x="4355976" y="2783048"/>
            <a:ext cx="4325466" cy="646331"/>
          </a:xfrm>
          <a:prstGeom prst="rect">
            <a:avLst/>
          </a:prstGeom>
          <a:solidFill>
            <a:srgbClr val="92D050"/>
          </a:solidFill>
        </p:spPr>
        <p:txBody>
          <a:bodyPr wrap="square" rtlCol="0">
            <a:spAutoFit/>
          </a:bodyPr>
          <a:lstStyle/>
          <a:p>
            <a:r>
              <a:rPr lang="en-US" dirty="0">
                <a:solidFill>
                  <a:schemeClr val="bg1"/>
                </a:solidFill>
              </a:rPr>
              <a:t>Result: “this profession is not regulated in the country you want to practice”</a:t>
            </a:r>
            <a:endParaRPr lang="en-GB" dirty="0">
              <a:solidFill>
                <a:schemeClr val="bg1"/>
              </a:solidFill>
            </a:endParaRPr>
          </a:p>
        </p:txBody>
      </p:sp>
      <p:cxnSp>
        <p:nvCxnSpPr>
          <p:cNvPr id="20" name="Straight Arrow Connector 19">
            <a:extLst>
              <a:ext uri="{FF2B5EF4-FFF2-40B4-BE49-F238E27FC236}">
                <a16:creationId xmlns:a16="http://schemas.microsoft.com/office/drawing/2014/main" xmlns="" id="{23DD9208-9DCA-4A2F-BEB0-148DF7FD8742}"/>
              </a:ext>
            </a:extLst>
          </p:cNvPr>
          <p:cNvCxnSpPr/>
          <p:nvPr/>
        </p:nvCxnSpPr>
        <p:spPr>
          <a:xfrm>
            <a:off x="5796136" y="3429000"/>
            <a:ext cx="0" cy="8717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2424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0" name="AutoShape 16"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2" name="AutoShape 18"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4" name="AutoShape 20"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6" name="AutoShape 22"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1" name="TextBox 10"/>
          <p:cNvSpPr txBox="1"/>
          <p:nvPr/>
        </p:nvSpPr>
        <p:spPr>
          <a:xfrm>
            <a:off x="190293" y="5486806"/>
            <a:ext cx="6689337" cy="677108"/>
          </a:xfrm>
          <a:prstGeom prst="rect">
            <a:avLst/>
          </a:prstGeom>
          <a:noFill/>
        </p:spPr>
        <p:txBody>
          <a:bodyPr wrap="square" rtlCol="0">
            <a:spAutoFit/>
          </a:bodyPr>
          <a:lstStyle/>
          <a:p>
            <a:endParaRPr lang="en-US" sz="2000" b="1" dirty="0">
              <a:latin typeface="+mj-lt"/>
            </a:endParaRPr>
          </a:p>
          <a:p>
            <a:r>
              <a:rPr lang="en-GB" b="1" dirty="0">
                <a:latin typeface="+mj-lt"/>
              </a:rPr>
              <a:t>https://ec.europa.eu/growth/tools-databases/regprof/index.cfm</a:t>
            </a:r>
          </a:p>
        </p:txBody>
      </p:sp>
      <p:pic>
        <p:nvPicPr>
          <p:cNvPr id="7" name="Picture 6" descr="A picture containing text&#10;&#10;Description automatically generated">
            <a:extLst>
              <a:ext uri="{FF2B5EF4-FFF2-40B4-BE49-F238E27FC236}">
                <a16:creationId xmlns:a16="http://schemas.microsoft.com/office/drawing/2014/main" xmlns="" id="{BCC749BA-B10E-4E9D-99D8-57DF28AFC2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9631" y="5517232"/>
            <a:ext cx="1801811" cy="922527"/>
          </a:xfrm>
          <a:prstGeom prst="rect">
            <a:avLst/>
          </a:prstGeom>
        </p:spPr>
      </p:pic>
      <p:pic>
        <p:nvPicPr>
          <p:cNvPr id="4" name="Picture 3">
            <a:extLst>
              <a:ext uri="{FF2B5EF4-FFF2-40B4-BE49-F238E27FC236}">
                <a16:creationId xmlns:a16="http://schemas.microsoft.com/office/drawing/2014/main" xmlns="" id="{D7BBFB27-031E-4957-BA9D-98694CB6BC31}"/>
              </a:ext>
            </a:extLst>
          </p:cNvPr>
          <p:cNvPicPr>
            <a:picLocks noChangeAspect="1"/>
          </p:cNvPicPr>
          <p:nvPr/>
        </p:nvPicPr>
        <p:blipFill>
          <a:blip r:embed="rId3"/>
          <a:stretch>
            <a:fillRect/>
          </a:stretch>
        </p:blipFill>
        <p:spPr>
          <a:xfrm>
            <a:off x="206723" y="250653"/>
            <a:ext cx="8763415" cy="4927015"/>
          </a:xfrm>
          <a:prstGeom prst="rect">
            <a:avLst/>
          </a:prstGeom>
        </p:spPr>
      </p:pic>
      <p:sp>
        <p:nvSpPr>
          <p:cNvPr id="21" name="TextBox 20">
            <a:extLst>
              <a:ext uri="{FF2B5EF4-FFF2-40B4-BE49-F238E27FC236}">
                <a16:creationId xmlns:a16="http://schemas.microsoft.com/office/drawing/2014/main" xmlns="" id="{86BA6269-7478-471D-891A-58C9593989E4}"/>
              </a:ext>
            </a:extLst>
          </p:cNvPr>
          <p:cNvSpPr txBox="1"/>
          <p:nvPr/>
        </p:nvSpPr>
        <p:spPr>
          <a:xfrm>
            <a:off x="4326429" y="2706993"/>
            <a:ext cx="4325466" cy="369332"/>
          </a:xfrm>
          <a:prstGeom prst="rect">
            <a:avLst/>
          </a:prstGeom>
          <a:solidFill>
            <a:srgbClr val="92D050"/>
          </a:solidFill>
        </p:spPr>
        <p:txBody>
          <a:bodyPr wrap="square" rtlCol="0">
            <a:spAutoFit/>
          </a:bodyPr>
          <a:lstStyle/>
          <a:p>
            <a:r>
              <a:rPr lang="en-US" dirty="0">
                <a:solidFill>
                  <a:schemeClr val="bg1"/>
                </a:solidFill>
              </a:rPr>
              <a:t>Result: “Ingeniero Naval y Oceánico”</a:t>
            </a:r>
            <a:endParaRPr lang="en-GB" dirty="0">
              <a:solidFill>
                <a:schemeClr val="bg1"/>
              </a:solidFill>
            </a:endParaRPr>
          </a:p>
        </p:txBody>
      </p:sp>
      <p:cxnSp>
        <p:nvCxnSpPr>
          <p:cNvPr id="9" name="Straight Arrow Connector 8">
            <a:extLst>
              <a:ext uri="{FF2B5EF4-FFF2-40B4-BE49-F238E27FC236}">
                <a16:creationId xmlns:a16="http://schemas.microsoft.com/office/drawing/2014/main" xmlns="" id="{379228FA-1961-406C-9888-B18B0D2A243C}"/>
              </a:ext>
            </a:extLst>
          </p:cNvPr>
          <p:cNvCxnSpPr/>
          <p:nvPr/>
        </p:nvCxnSpPr>
        <p:spPr>
          <a:xfrm>
            <a:off x="4588430" y="3068960"/>
            <a:ext cx="0" cy="10081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7542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0" name="AutoShape 16"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2" name="AutoShape 18"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4" name="AutoShape 20"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6" name="AutoShape 22"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1" name="TextBox 10"/>
          <p:cNvSpPr txBox="1"/>
          <p:nvPr/>
        </p:nvSpPr>
        <p:spPr>
          <a:xfrm>
            <a:off x="190293" y="5486806"/>
            <a:ext cx="6689337" cy="677108"/>
          </a:xfrm>
          <a:prstGeom prst="rect">
            <a:avLst/>
          </a:prstGeom>
          <a:noFill/>
        </p:spPr>
        <p:txBody>
          <a:bodyPr wrap="square" rtlCol="0">
            <a:spAutoFit/>
          </a:bodyPr>
          <a:lstStyle/>
          <a:p>
            <a:endParaRPr lang="en-US" sz="2000" b="1" dirty="0">
              <a:latin typeface="+mj-lt"/>
            </a:endParaRPr>
          </a:p>
          <a:p>
            <a:r>
              <a:rPr lang="en-GB" b="1" dirty="0">
                <a:solidFill>
                  <a:srgbClr val="FFFF00"/>
                </a:solidFill>
                <a:latin typeface="+mj-lt"/>
              </a:rPr>
              <a:t>A new warning message added from 1</a:t>
            </a:r>
            <a:r>
              <a:rPr lang="en-GB" b="1" baseline="30000" dirty="0">
                <a:solidFill>
                  <a:srgbClr val="FFFF00"/>
                </a:solidFill>
                <a:latin typeface="+mj-lt"/>
              </a:rPr>
              <a:t>st</a:t>
            </a:r>
            <a:r>
              <a:rPr lang="en-GB" b="1" dirty="0">
                <a:solidFill>
                  <a:srgbClr val="FFFF00"/>
                </a:solidFill>
                <a:latin typeface="+mj-lt"/>
              </a:rPr>
              <a:t> January</a:t>
            </a:r>
          </a:p>
        </p:txBody>
      </p:sp>
      <p:pic>
        <p:nvPicPr>
          <p:cNvPr id="7" name="Picture 6" descr="A picture containing text&#10;&#10;Description automatically generated">
            <a:extLst>
              <a:ext uri="{FF2B5EF4-FFF2-40B4-BE49-F238E27FC236}">
                <a16:creationId xmlns:a16="http://schemas.microsoft.com/office/drawing/2014/main" xmlns="" id="{BCC749BA-B10E-4E9D-99D8-57DF28AFC2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9631" y="5517232"/>
            <a:ext cx="1801811" cy="922527"/>
          </a:xfrm>
          <a:prstGeom prst="rect">
            <a:avLst/>
          </a:prstGeom>
        </p:spPr>
      </p:pic>
      <p:pic>
        <p:nvPicPr>
          <p:cNvPr id="3" name="Picture 2">
            <a:extLst>
              <a:ext uri="{FF2B5EF4-FFF2-40B4-BE49-F238E27FC236}">
                <a16:creationId xmlns:a16="http://schemas.microsoft.com/office/drawing/2014/main" xmlns="" id="{22417621-602D-495B-9FB0-5F2D1974E0AE}"/>
              </a:ext>
            </a:extLst>
          </p:cNvPr>
          <p:cNvPicPr>
            <a:picLocks noChangeAspect="1"/>
          </p:cNvPicPr>
          <p:nvPr/>
        </p:nvPicPr>
        <p:blipFill>
          <a:blip r:embed="rId3"/>
          <a:stretch>
            <a:fillRect/>
          </a:stretch>
        </p:blipFill>
        <p:spPr>
          <a:xfrm>
            <a:off x="372366" y="635294"/>
            <a:ext cx="8286223" cy="4658726"/>
          </a:xfrm>
          <a:prstGeom prst="rect">
            <a:avLst/>
          </a:prstGeom>
        </p:spPr>
      </p:pic>
      <p:sp>
        <p:nvSpPr>
          <p:cNvPr id="5" name="TextBox 4">
            <a:extLst>
              <a:ext uri="{FF2B5EF4-FFF2-40B4-BE49-F238E27FC236}">
                <a16:creationId xmlns:a16="http://schemas.microsoft.com/office/drawing/2014/main" xmlns="" id="{811FCAF1-EE2F-4FA6-A678-CC13697223BB}"/>
              </a:ext>
            </a:extLst>
          </p:cNvPr>
          <p:cNvSpPr txBox="1"/>
          <p:nvPr/>
        </p:nvSpPr>
        <p:spPr>
          <a:xfrm>
            <a:off x="4355976" y="1412776"/>
            <a:ext cx="3960440" cy="2585323"/>
          </a:xfrm>
          <a:prstGeom prst="rect">
            <a:avLst/>
          </a:prstGeom>
          <a:solidFill>
            <a:srgbClr val="92D050"/>
          </a:solidFill>
        </p:spPr>
        <p:txBody>
          <a:bodyPr wrap="square" rtlCol="0">
            <a:spAutoFit/>
          </a:bodyPr>
          <a:lstStyle/>
          <a:p>
            <a:r>
              <a:rPr lang="en-US" b="0" i="1" dirty="0">
                <a:solidFill>
                  <a:schemeClr val="bg1"/>
                </a:solidFill>
                <a:effectLst/>
                <a:latin typeface="Verdana" panose="020B0604030504040204" pitchFamily="34" charset="0"/>
              </a:rPr>
              <a:t>As a result of the decision of the United Kingdom to leave the European Union, as of 1/1/2021 the information for the United Kingdom is no longer updated. All data contained in the present database constitute historical data as available on 31/12/2020.</a:t>
            </a:r>
            <a:endParaRPr lang="en-GB" dirty="0">
              <a:solidFill>
                <a:schemeClr val="bg1"/>
              </a:solidFill>
            </a:endParaRPr>
          </a:p>
        </p:txBody>
      </p:sp>
      <p:cxnSp>
        <p:nvCxnSpPr>
          <p:cNvPr id="8" name="Straight Arrow Connector 7">
            <a:extLst>
              <a:ext uri="{FF2B5EF4-FFF2-40B4-BE49-F238E27FC236}">
                <a16:creationId xmlns:a16="http://schemas.microsoft.com/office/drawing/2014/main" xmlns="" id="{650727F1-5825-4CC0-B2FE-8AEE96C7FF8B}"/>
              </a:ext>
            </a:extLst>
          </p:cNvPr>
          <p:cNvCxnSpPr/>
          <p:nvPr/>
        </p:nvCxnSpPr>
        <p:spPr>
          <a:xfrm flipH="1">
            <a:off x="3995936" y="2204864"/>
            <a:ext cx="360040" cy="64807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1773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0" name="AutoShape 16"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2" name="AutoShape 18"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4" name="AutoShape 20"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46" name="AutoShape 22" descr="Henry VI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1" name="TextBox 10"/>
          <p:cNvSpPr txBox="1"/>
          <p:nvPr/>
        </p:nvSpPr>
        <p:spPr>
          <a:xfrm>
            <a:off x="460375" y="418241"/>
            <a:ext cx="8280920" cy="6001643"/>
          </a:xfrm>
          <a:prstGeom prst="rect">
            <a:avLst/>
          </a:prstGeom>
          <a:noFill/>
        </p:spPr>
        <p:txBody>
          <a:bodyPr wrap="square" rtlCol="0">
            <a:spAutoFit/>
          </a:bodyPr>
          <a:lstStyle/>
          <a:p>
            <a:r>
              <a:rPr lang="en-GB" sz="3600" b="1" dirty="0">
                <a:solidFill>
                  <a:srgbClr val="FFFF00"/>
                </a:solidFill>
                <a:latin typeface="+mj-lt"/>
              </a:rPr>
              <a:t>Is that a problem?</a:t>
            </a:r>
          </a:p>
          <a:p>
            <a:endParaRPr lang="en-GB" sz="1400" b="1" dirty="0">
              <a:solidFill>
                <a:srgbClr val="FFFF00"/>
              </a:solidFill>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3000" dirty="0">
                <a:latin typeface="+mj-lt"/>
              </a:rPr>
              <a:t>Not if we apply a dose of commonsense:</a:t>
            </a:r>
          </a:p>
          <a:p>
            <a:pPr marL="1813560"/>
            <a:endParaRPr lang="en-US" sz="2400" dirty="0">
              <a:latin typeface="+mj-lt"/>
            </a:endParaRPr>
          </a:p>
          <a:p>
            <a:pPr eaLnBrk="0" fontAlgn="base" hangingPunct="0">
              <a:spcBef>
                <a:spcPct val="0"/>
              </a:spcBef>
              <a:spcAft>
                <a:spcPct val="0"/>
              </a:spcAft>
            </a:pPr>
            <a:r>
              <a:rPr lang="en-GB" sz="2000" dirty="0">
                <a:latin typeface="+mj-lt"/>
              </a:rPr>
              <a:t>“I think that means that if I am a naval architect who qualified in the UK the database will continue to point me to the INO for Spain, and to tell me that naval architecture is not a regulated profession in Malta, and so on.  What it won’t do is to pick up any changes at the UK end, eg if the Royal Institute of Naval Architecture (RINA) changes its approach, or ceases to exist.  Have I understood that right?  </a:t>
            </a:r>
          </a:p>
          <a:p>
            <a:pPr marL="1813560"/>
            <a:r>
              <a:rPr lang="en-GB" sz="2000" dirty="0">
                <a:effectLst/>
                <a:latin typeface="+mj-lt"/>
                <a:ea typeface="Calibri" panose="020F0502020204030204" pitchFamily="34" charset="0"/>
              </a:rPr>
              <a:t> </a:t>
            </a:r>
          </a:p>
          <a:p>
            <a:r>
              <a:rPr lang="en-GB" sz="2000" dirty="0">
                <a:effectLst/>
                <a:latin typeface="+mj-lt"/>
                <a:ea typeface="Calibri" panose="020F0502020204030204" pitchFamily="34" charset="0"/>
              </a:rPr>
              <a:t>If so, the disadvantage to UK users is very small, at least in the maritime sector.  Professions change their approaches very slowly, and the chance that RINA will cease to exist, or cease to award certification, is effectively nil.  So long as we can continue to access your database, and use some </a:t>
            </a:r>
            <a:r>
              <a:rPr lang="en-GB" sz="2000" dirty="0" err="1">
                <a:effectLst/>
                <a:latin typeface="+mj-lt"/>
                <a:ea typeface="Calibri" panose="020F0502020204030204" pitchFamily="34" charset="0"/>
              </a:rPr>
              <a:t>commonsense</a:t>
            </a:r>
            <a:r>
              <a:rPr lang="en-GB" sz="2000" dirty="0">
                <a:effectLst/>
                <a:latin typeface="+mj-lt"/>
                <a:ea typeface="Calibri" panose="020F0502020204030204" pitchFamily="34" charset="0"/>
              </a:rPr>
              <a:t>, we should be fine”.</a:t>
            </a:r>
          </a:p>
          <a:p>
            <a:endParaRPr kumimoji="0" lang="en-GB" altLang="en-US" sz="2000" b="0" i="0" u="none" strike="noStrike" cap="none" normalizeH="0" baseline="0" dirty="0">
              <a:ln>
                <a:noFill/>
              </a:ln>
              <a:latin typeface="+mj-lt"/>
            </a:endParaRPr>
          </a:p>
          <a:p>
            <a:r>
              <a:rPr lang="en-GB" altLang="en-US" sz="2000" i="1" dirty="0">
                <a:effectLst/>
                <a:latin typeface="+mj-lt"/>
              </a:rPr>
              <a:t>My e-mail to the Commission, 20 Jan 2021</a:t>
            </a:r>
            <a:endParaRPr kumimoji="0" lang="en-US" altLang="en-US" sz="2000" b="0" i="1" u="none" strike="noStrike" cap="none" normalizeH="0" baseline="0" dirty="0">
              <a:ln>
                <a:noFill/>
              </a:ln>
              <a:effectLst/>
              <a:latin typeface="+mj-lt"/>
            </a:endParaRPr>
          </a:p>
        </p:txBody>
      </p:sp>
      <p:pic>
        <p:nvPicPr>
          <p:cNvPr id="3" name="Picture 2" descr="A picture containing text&#10;&#10;Description automatically generated">
            <a:extLst>
              <a:ext uri="{FF2B5EF4-FFF2-40B4-BE49-F238E27FC236}">
                <a16:creationId xmlns:a16="http://schemas.microsoft.com/office/drawing/2014/main" xmlns="" id="{4975DA85-AC3C-4BAF-9016-FFB2338D22A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9631" y="5517232"/>
            <a:ext cx="1801811" cy="922527"/>
          </a:xfrm>
          <a:prstGeom prst="rect">
            <a:avLst/>
          </a:prstGeom>
        </p:spPr>
      </p:pic>
    </p:spTree>
    <p:extLst>
      <p:ext uri="{BB962C8B-B14F-4D97-AF65-F5344CB8AC3E}">
        <p14:creationId xmlns:p14="http://schemas.microsoft.com/office/powerpoint/2010/main" val="7990127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623</Words>
  <Application>Microsoft Office PowerPoint</Application>
  <PresentationFormat>On-screen Show (4:3)</PresentationFormat>
  <Paragraphs>142</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Aparajita</vt:lpstr>
      <vt:lpstr>Arial</vt:lpstr>
      <vt:lpstr>Calibri</vt:lpstr>
      <vt:lpstr>Constantia</vt:lpstr>
      <vt:lpstr>Verdana</vt:lpstr>
      <vt:lpstr>Wingdings</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Iain Mackinnon</dc:creator>
  <cp:lastModifiedBy>Joey Thomsen</cp:lastModifiedBy>
  <cp:revision>401</cp:revision>
  <dcterms:created xsi:type="dcterms:W3CDTF">2014-01-12T17:03:10Z</dcterms:created>
  <dcterms:modified xsi:type="dcterms:W3CDTF">2021-02-19T10:29:08Z</dcterms:modified>
</cp:coreProperties>
</file>